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>
        <p:scale>
          <a:sx n="75" d="100"/>
          <a:sy n="75" d="100"/>
        </p:scale>
        <p:origin x="300" y="-4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8434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11.png"/><Relationship Id="rId7" Type="http://schemas.openxmlformats.org/officeDocument/2006/relationships/image" Target="../media/image1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15.png"/><Relationship Id="rId5" Type="http://schemas.openxmlformats.org/officeDocument/2006/relationships/image" Target="../media/image4.png"/><Relationship Id="rId10" Type="http://schemas.openxmlformats.org/officeDocument/2006/relationships/image" Target="../media/image114.png"/><Relationship Id="rId4" Type="http://schemas.openxmlformats.org/officeDocument/2006/relationships/image" Target="../media/image3.png"/><Relationship Id="rId9" Type="http://schemas.openxmlformats.org/officeDocument/2006/relationships/image" Target="../media/image1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1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12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11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4" Type="http://schemas.openxmlformats.org/officeDocument/2006/relationships/image" Target="../media/image12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18" Type="http://schemas.openxmlformats.org/officeDocument/2006/relationships/image" Target="../media/image59.png"/><Relationship Id="rId3" Type="http://schemas.openxmlformats.org/officeDocument/2006/relationships/image" Target="../media/image11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10" Type="http://schemas.openxmlformats.org/officeDocument/2006/relationships/image" Target="../media/image51.png"/><Relationship Id="rId19" Type="http://schemas.openxmlformats.org/officeDocument/2006/relationships/image" Target="../media/image60.png"/><Relationship Id="rId4" Type="http://schemas.openxmlformats.org/officeDocument/2006/relationships/image" Target="../media/image12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3" Type="http://schemas.openxmlformats.org/officeDocument/2006/relationships/image" Target="../media/image11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5" Type="http://schemas.openxmlformats.org/officeDocument/2006/relationships/image" Target="../media/image71.png"/><Relationship Id="rId10" Type="http://schemas.openxmlformats.org/officeDocument/2006/relationships/image" Target="../media/image66.png"/><Relationship Id="rId4" Type="http://schemas.openxmlformats.org/officeDocument/2006/relationships/image" Target="../media/image12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png"/><Relationship Id="rId18" Type="http://schemas.openxmlformats.org/officeDocument/2006/relationships/image" Target="../media/image86.png"/><Relationship Id="rId3" Type="http://schemas.openxmlformats.org/officeDocument/2006/relationships/image" Target="../media/image11.png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17" Type="http://schemas.openxmlformats.org/officeDocument/2006/relationships/image" Target="../media/image85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84.png"/><Relationship Id="rId20" Type="http://schemas.openxmlformats.org/officeDocument/2006/relationships/image" Target="../media/image8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5" Type="http://schemas.openxmlformats.org/officeDocument/2006/relationships/image" Target="../media/image83.png"/><Relationship Id="rId10" Type="http://schemas.openxmlformats.org/officeDocument/2006/relationships/image" Target="../media/image78.png"/><Relationship Id="rId19" Type="http://schemas.openxmlformats.org/officeDocument/2006/relationships/image" Target="../media/image87.png"/><Relationship Id="rId4" Type="http://schemas.openxmlformats.org/officeDocument/2006/relationships/image" Target="../media/image12.png"/><Relationship Id="rId9" Type="http://schemas.openxmlformats.org/officeDocument/2006/relationships/image" Target="../media/image77.png"/><Relationship Id="rId14" Type="http://schemas.openxmlformats.org/officeDocument/2006/relationships/image" Target="../media/image8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97.png"/><Relationship Id="rId3" Type="http://schemas.openxmlformats.org/officeDocument/2006/relationships/image" Target="../media/image11.png"/><Relationship Id="rId7" Type="http://schemas.openxmlformats.org/officeDocument/2006/relationships/image" Target="../media/image91.png"/><Relationship Id="rId12" Type="http://schemas.openxmlformats.org/officeDocument/2006/relationships/image" Target="../media/image96.png"/><Relationship Id="rId17" Type="http://schemas.openxmlformats.org/officeDocument/2006/relationships/image" Target="../media/image101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0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0.png"/><Relationship Id="rId11" Type="http://schemas.openxmlformats.org/officeDocument/2006/relationships/image" Target="../media/image95.png"/><Relationship Id="rId5" Type="http://schemas.openxmlformats.org/officeDocument/2006/relationships/image" Target="../media/image89.png"/><Relationship Id="rId15" Type="http://schemas.openxmlformats.org/officeDocument/2006/relationships/image" Target="../media/image99.png"/><Relationship Id="rId10" Type="http://schemas.openxmlformats.org/officeDocument/2006/relationships/image" Target="../media/image94.png"/><Relationship Id="rId4" Type="http://schemas.openxmlformats.org/officeDocument/2006/relationships/image" Target="../media/image12.png"/><Relationship Id="rId9" Type="http://schemas.openxmlformats.org/officeDocument/2006/relationships/image" Target="../media/image93.png"/><Relationship Id="rId14" Type="http://schemas.openxmlformats.org/officeDocument/2006/relationships/image" Target="../media/image9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13" Type="http://schemas.openxmlformats.org/officeDocument/2006/relationships/image" Target="../media/image110.png"/><Relationship Id="rId3" Type="http://schemas.openxmlformats.org/officeDocument/2006/relationships/image" Target="../media/image11.png"/><Relationship Id="rId7" Type="http://schemas.openxmlformats.org/officeDocument/2006/relationships/image" Target="../media/image104.png"/><Relationship Id="rId12" Type="http://schemas.openxmlformats.org/officeDocument/2006/relationships/image" Target="../media/image10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3.png"/><Relationship Id="rId11" Type="http://schemas.openxmlformats.org/officeDocument/2006/relationships/image" Target="../media/image108.png"/><Relationship Id="rId5" Type="http://schemas.openxmlformats.org/officeDocument/2006/relationships/image" Target="../media/image102.png"/><Relationship Id="rId10" Type="http://schemas.openxmlformats.org/officeDocument/2006/relationships/image" Target="../media/image107.png"/><Relationship Id="rId4" Type="http://schemas.openxmlformats.org/officeDocument/2006/relationships/image" Target="../media/image12.png"/><Relationship Id="rId9" Type="http://schemas.openxmlformats.org/officeDocument/2006/relationships/image" Target="../media/image10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200" y="1028700"/>
            <a:ext cx="219075" cy="2667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06025" y="1714500"/>
            <a:ext cx="257175" cy="3048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8800" y="5219700"/>
            <a:ext cx="190500" cy="2667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3725" y="4533900"/>
            <a:ext cx="219075" cy="2667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5229" y="1882224"/>
            <a:ext cx="5517942" cy="3928478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00800" y="2341608"/>
            <a:ext cx="5334000" cy="27813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91325" y="2760613"/>
            <a:ext cx="209550" cy="2286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02091" y="3065413"/>
            <a:ext cx="209550" cy="2286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05600" y="3941713"/>
            <a:ext cx="171450" cy="1905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05600" y="4322713"/>
            <a:ext cx="171450" cy="1905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05600" y="4703713"/>
            <a:ext cx="171450" cy="190500"/>
          </a:xfrm>
          <a:prstGeom prst="rect">
            <a:avLst/>
          </a:prstGeom>
        </p:spPr>
      </p:pic>
      <p:sp>
        <p:nvSpPr>
          <p:cNvPr id="15" name="Text 0"/>
          <p:cNvSpPr/>
          <p:nvPr/>
        </p:nvSpPr>
        <p:spPr>
          <a:xfrm>
            <a:off x="457200" y="457200"/>
            <a:ext cx="1127760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3600"/>
              </a:lnSpc>
              <a:buNone/>
            </a:pPr>
            <a:r>
              <a:rPr lang="en-US" sz="3600" b="1" dirty="0">
                <a:solidFill>
                  <a:srgbClr val="166534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Adventskranz</a:t>
            </a:r>
            <a:endParaRPr lang="en-US" sz="3600" dirty="0"/>
          </a:p>
        </p:txBody>
      </p:sp>
      <p:sp>
        <p:nvSpPr>
          <p:cNvPr id="16" name="Text 1"/>
          <p:cNvSpPr/>
          <p:nvPr/>
        </p:nvSpPr>
        <p:spPr>
          <a:xfrm>
            <a:off x="-670560" y="1066800"/>
            <a:ext cx="13533120" cy="381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CA8A04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Mehr Licht, mehr Leichtigkeit</a:t>
            </a:r>
            <a:endParaRPr lang="en-US" sz="2700" dirty="0"/>
          </a:p>
        </p:txBody>
      </p:sp>
      <p:sp>
        <p:nvSpPr>
          <p:cNvPr id="17" name="Text 2"/>
          <p:cNvSpPr/>
          <p:nvPr/>
        </p:nvSpPr>
        <p:spPr>
          <a:xfrm>
            <a:off x="457200" y="1524000"/>
            <a:ext cx="11277600" cy="3429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250" dirty="0">
                <a:solidFill>
                  <a:srgbClr val="15803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für Ihr Deutsch</a:t>
            </a:r>
            <a:endParaRPr lang="en-US" sz="2250" dirty="0"/>
          </a:p>
        </p:txBody>
      </p:sp>
      <p:sp>
        <p:nvSpPr>
          <p:cNvPr id="18" name="Text 3"/>
          <p:cNvSpPr/>
          <p:nvPr/>
        </p:nvSpPr>
        <p:spPr>
          <a:xfrm>
            <a:off x="6991350" y="2760613"/>
            <a:ext cx="4724400" cy="914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dirty="0">
                <a:solidFill>
                  <a:srgbClr val="166534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Lernen Sie, sich in drei einfachen Sätzen </a:t>
            </a:r>
            <a:r>
              <a:rPr lang="en-US" sz="1800" dirty="0" err="1">
                <a:solidFill>
                  <a:srgbClr val="166534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vorzustellen</a:t>
            </a:r>
            <a:r>
              <a:rPr lang="en-US" sz="1800" dirty="0">
                <a:solidFill>
                  <a:srgbClr val="166534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–</a:t>
            </a:r>
            <a:r>
              <a:rPr lang="cs-CZ" sz="1800" dirty="0">
                <a:solidFill>
                  <a:srgbClr val="166534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1800" dirty="0" err="1">
                <a:solidFill>
                  <a:srgbClr val="166534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ohne</a:t>
            </a:r>
            <a:r>
              <a:rPr lang="en-US" sz="1800" dirty="0">
                <a:solidFill>
                  <a:srgbClr val="166534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Angst </a:t>
            </a:r>
            <a:endParaRPr lang="en-US" sz="1800" dirty="0"/>
          </a:p>
        </p:txBody>
      </p:sp>
      <p:sp>
        <p:nvSpPr>
          <p:cNvPr id="19" name="Text 4"/>
          <p:cNvSpPr/>
          <p:nvPr/>
        </p:nvSpPr>
        <p:spPr>
          <a:xfrm>
            <a:off x="6991350" y="3903613"/>
            <a:ext cx="433197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500" dirty="0">
                <a:solidFill>
                  <a:srgbClr val="15803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Die Angst vor dem Sprechen überwinden</a:t>
            </a:r>
            <a:endParaRPr lang="en-US" sz="1500" dirty="0"/>
          </a:p>
        </p:txBody>
      </p:sp>
      <p:sp>
        <p:nvSpPr>
          <p:cNvPr id="20" name="Text 5"/>
          <p:cNvSpPr/>
          <p:nvPr/>
        </p:nvSpPr>
        <p:spPr>
          <a:xfrm>
            <a:off x="6991350" y="4284613"/>
            <a:ext cx="372618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500" dirty="0">
                <a:solidFill>
                  <a:srgbClr val="15803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Sichere Basis für Ihr Deutschlernen</a:t>
            </a:r>
            <a:endParaRPr lang="en-US" sz="1500" dirty="0"/>
          </a:p>
        </p:txBody>
      </p:sp>
      <p:sp>
        <p:nvSpPr>
          <p:cNvPr id="21" name="Text 6"/>
          <p:cNvSpPr/>
          <p:nvPr/>
        </p:nvSpPr>
        <p:spPr>
          <a:xfrm>
            <a:off x="6991350" y="4665613"/>
            <a:ext cx="516636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500" dirty="0">
                <a:solidFill>
                  <a:srgbClr val="15803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Fortschritt durch kleine, wiederkehrende Schritte</a:t>
            </a:r>
            <a:endParaRPr lang="en-US" sz="1500" dirty="0"/>
          </a:p>
        </p:txBody>
      </p:sp>
      <p:sp>
        <p:nvSpPr>
          <p:cNvPr id="22" name="Text 7"/>
          <p:cNvSpPr/>
          <p:nvPr/>
        </p:nvSpPr>
        <p:spPr>
          <a:xfrm>
            <a:off x="457200" y="5902226"/>
            <a:ext cx="112776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endParaRPr lang="en-US" sz="1500" dirty="0"/>
          </a:p>
        </p:txBody>
      </p:sp>
      <p:sp>
        <p:nvSpPr>
          <p:cNvPr id="23" name="Text 8"/>
          <p:cNvSpPr/>
          <p:nvPr/>
        </p:nvSpPr>
        <p:spPr>
          <a:xfrm>
            <a:off x="457200" y="6245126"/>
            <a:ext cx="112776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algn="ctr">
              <a:lnSpc>
                <a:spcPts val="2100"/>
              </a:lnSpc>
            </a:pPr>
            <a:r>
              <a:rPr lang="en-US" sz="1400" i="1" dirty="0" err="1">
                <a:solidFill>
                  <a:srgbClr val="15803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Jede</a:t>
            </a:r>
            <a:r>
              <a:rPr lang="en-US" sz="1400" i="1" dirty="0">
                <a:solidFill>
                  <a:srgbClr val="15803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1400" i="1" dirty="0" err="1">
                <a:solidFill>
                  <a:srgbClr val="15803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große</a:t>
            </a:r>
            <a:r>
              <a:rPr lang="en-US" sz="1400" i="1" dirty="0">
                <a:solidFill>
                  <a:srgbClr val="15803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Reise </a:t>
            </a:r>
            <a:r>
              <a:rPr lang="en-US" sz="1400" i="1" dirty="0" err="1">
                <a:solidFill>
                  <a:srgbClr val="15803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beginnt</a:t>
            </a:r>
            <a:r>
              <a:rPr lang="en-US" sz="1400" i="1" dirty="0">
                <a:solidFill>
                  <a:srgbClr val="15803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1400" i="1" dirty="0" err="1">
                <a:solidFill>
                  <a:srgbClr val="15803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mit</a:t>
            </a:r>
            <a:r>
              <a:rPr lang="en-US" sz="1400" i="1" dirty="0">
                <a:solidFill>
                  <a:srgbClr val="15803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1400" i="1" dirty="0" err="1">
                <a:solidFill>
                  <a:srgbClr val="15803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einem</a:t>
            </a:r>
            <a:r>
              <a:rPr lang="en-US" sz="1400" i="1" dirty="0">
                <a:solidFill>
                  <a:srgbClr val="15803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1400" i="1" dirty="0" err="1">
                <a:solidFill>
                  <a:srgbClr val="15803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kleinen</a:t>
            </a:r>
            <a:r>
              <a:rPr lang="en-US" sz="1400" i="1" dirty="0">
                <a:solidFill>
                  <a:srgbClr val="15803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Licht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1028700"/>
            <a:ext cx="219075" cy="2667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06025" y="1714500"/>
            <a:ext cx="257175" cy="3048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8800" y="5219700"/>
            <a:ext cx="190500" cy="2667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3725" y="4533900"/>
            <a:ext cx="219075" cy="2667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1600" y="1181100"/>
            <a:ext cx="1828800" cy="381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38400" y="2316956"/>
            <a:ext cx="7315200" cy="1073944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43200" y="2688431"/>
            <a:ext cx="285750" cy="28575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38400" y="3771900"/>
            <a:ext cx="7315200" cy="1073944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43200" y="4143375"/>
            <a:ext cx="247650" cy="28575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1600" y="6019800"/>
            <a:ext cx="1828800" cy="38100"/>
          </a:xfrm>
          <a:prstGeom prst="rect">
            <a:avLst/>
          </a:prstGeom>
        </p:spPr>
      </p:pic>
      <p:sp>
        <p:nvSpPr>
          <p:cNvPr id="13" name="Text 0"/>
          <p:cNvSpPr/>
          <p:nvPr/>
        </p:nvSpPr>
        <p:spPr>
          <a:xfrm>
            <a:off x="-670560" y="457200"/>
            <a:ext cx="13533120" cy="571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4500"/>
              </a:lnSpc>
              <a:buNone/>
            </a:pPr>
            <a:r>
              <a:rPr lang="en-US" sz="4500" b="1" dirty="0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Aktuelle Situation</a:t>
            </a:r>
            <a:endParaRPr lang="en-US" sz="4500" dirty="0"/>
          </a:p>
        </p:txBody>
      </p:sp>
      <p:sp>
        <p:nvSpPr>
          <p:cNvPr id="14" name="Text 1"/>
          <p:cNvSpPr/>
          <p:nvPr/>
        </p:nvSpPr>
        <p:spPr>
          <a:xfrm>
            <a:off x="3143250" y="2621756"/>
            <a:ext cx="8046720" cy="464344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3656"/>
              </a:lnSpc>
              <a:buNone/>
            </a:pPr>
            <a:r>
              <a:rPr lang="en-US" sz="2250" dirty="0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Ich freue mich auf ihre Audios.</a:t>
            </a:r>
            <a:endParaRPr lang="en-US" sz="2250" dirty="0"/>
          </a:p>
        </p:txBody>
      </p:sp>
      <p:sp>
        <p:nvSpPr>
          <p:cNvPr id="15" name="Text 2"/>
          <p:cNvSpPr/>
          <p:nvPr/>
        </p:nvSpPr>
        <p:spPr>
          <a:xfrm>
            <a:off x="3105150" y="4076700"/>
            <a:ext cx="8046720" cy="464344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3656"/>
              </a:lnSpc>
              <a:buNone/>
            </a:pPr>
            <a:r>
              <a:rPr lang="en-US" sz="2250" dirty="0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Wie sehen wir nächsten Sonntag wieder?</a:t>
            </a:r>
            <a:endParaRPr lang="en-US" sz="2250" dirty="0"/>
          </a:p>
        </p:txBody>
      </p:sp>
      <p:sp>
        <p:nvSpPr>
          <p:cNvPr id="16" name="Text 3"/>
          <p:cNvSpPr/>
          <p:nvPr/>
        </p:nvSpPr>
        <p:spPr>
          <a:xfrm>
            <a:off x="457200" y="6134100"/>
            <a:ext cx="112776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5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Deutschkurs Berlin 2024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990600"/>
            <a:ext cx="1219200" cy="381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200" y="1295400"/>
            <a:ext cx="9753600" cy="34290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0827" y="2719272"/>
            <a:ext cx="913147" cy="47856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1033" y="2531601"/>
            <a:ext cx="320334" cy="320334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04572" y="2417077"/>
            <a:ext cx="602053" cy="602052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64777" y="2470751"/>
            <a:ext cx="481642" cy="481642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56289" y="3712254"/>
            <a:ext cx="347891" cy="347891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50090" y="3775229"/>
            <a:ext cx="160289" cy="22194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19200" y="5029200"/>
            <a:ext cx="9753600" cy="5715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6019800"/>
            <a:ext cx="1219200" cy="38100"/>
          </a:xfrm>
          <a:prstGeom prst="rect">
            <a:avLst/>
          </a:prstGeom>
        </p:spPr>
      </p:pic>
      <p:sp>
        <p:nvSpPr>
          <p:cNvPr id="16" name="Text 0"/>
          <p:cNvSpPr/>
          <p:nvPr/>
        </p:nvSpPr>
        <p:spPr>
          <a:xfrm>
            <a:off x="-670560" y="457200"/>
            <a:ext cx="1353312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3600"/>
              </a:lnSpc>
              <a:buNone/>
            </a:pPr>
            <a:r>
              <a:rPr lang="en-US" sz="3600" b="1" dirty="0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Die erste Kerze: Ein Licht der Hoffnung</a:t>
            </a:r>
            <a:endParaRPr lang="en-US" sz="3600" dirty="0"/>
          </a:p>
        </p:txBody>
      </p:sp>
      <p:sp>
        <p:nvSpPr>
          <p:cNvPr id="17" name="Text 1"/>
          <p:cNvSpPr/>
          <p:nvPr/>
        </p:nvSpPr>
        <p:spPr>
          <a:xfrm>
            <a:off x="1600200" y="1676400"/>
            <a:ext cx="8991600" cy="381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Das Adventsprogramm</a:t>
            </a:r>
            <a:endParaRPr lang="en-US" sz="2700" dirty="0"/>
          </a:p>
        </p:txBody>
      </p:sp>
      <p:sp>
        <p:nvSpPr>
          <p:cNvPr id="18" name="Text 2"/>
          <p:cNvSpPr/>
          <p:nvPr/>
        </p:nvSpPr>
        <p:spPr>
          <a:xfrm>
            <a:off x="2743200" y="2438400"/>
            <a:ext cx="3200400" cy="609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CA8A0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Jede Woche</a:t>
            </a:r>
            <a:r>
              <a:rPr lang="en-US" sz="1800" dirty="0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zünden wir gemeinsam </a:t>
            </a:r>
            <a:r>
              <a:rPr lang="en-US" sz="1800" b="1" dirty="0">
                <a:solidFill>
                  <a:srgbClr val="CA8A0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eine Kerze</a:t>
            </a:r>
            <a:r>
              <a:rPr lang="en-US" sz="1800" dirty="0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an</a:t>
            </a:r>
            <a:endParaRPr lang="en-US" sz="1800" dirty="0"/>
          </a:p>
        </p:txBody>
      </p:sp>
      <p:sp>
        <p:nvSpPr>
          <p:cNvPr id="19" name="Text 3"/>
          <p:cNvSpPr/>
          <p:nvPr/>
        </p:nvSpPr>
        <p:spPr>
          <a:xfrm>
            <a:off x="7239000" y="2438400"/>
            <a:ext cx="3352800" cy="609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dirty="0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Ein </a:t>
            </a:r>
            <a:r>
              <a:rPr lang="en-US" sz="1800" b="1" dirty="0">
                <a:solidFill>
                  <a:srgbClr val="CA8A0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kleines Licht</a:t>
            </a:r>
            <a:r>
              <a:rPr lang="en-US" sz="1800" dirty="0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, eine kleine Aufgabe</a:t>
            </a:r>
            <a:endParaRPr lang="en-US" sz="1800" dirty="0"/>
          </a:p>
        </p:txBody>
      </p:sp>
      <p:sp>
        <p:nvSpPr>
          <p:cNvPr id="20" name="Text 4"/>
          <p:cNvSpPr/>
          <p:nvPr/>
        </p:nvSpPr>
        <p:spPr>
          <a:xfrm>
            <a:off x="5130800" y="3704929"/>
            <a:ext cx="3352800" cy="609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CA8A0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Ein Schritt weiter</a:t>
            </a:r>
            <a:r>
              <a:rPr lang="en-US" sz="1800" dirty="0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für </a:t>
            </a:r>
            <a:r>
              <a:rPr lang="en-US" sz="1800" dirty="0" err="1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Ihr</a:t>
            </a:r>
            <a:r>
              <a:rPr lang="en-US" sz="1800" dirty="0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Deutsch</a:t>
            </a:r>
            <a:endParaRPr lang="en-US" sz="1800" dirty="0"/>
          </a:p>
        </p:txBody>
      </p:sp>
      <p:sp>
        <p:nvSpPr>
          <p:cNvPr id="22" name="Text 6"/>
          <p:cNvSpPr/>
          <p:nvPr/>
        </p:nvSpPr>
        <p:spPr>
          <a:xfrm>
            <a:off x="426720" y="5181600"/>
            <a:ext cx="1133856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500" i="1" dirty="0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"Jeder </a:t>
            </a:r>
            <a:r>
              <a:rPr lang="en-US" sz="1500" i="1" dirty="0" err="1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kleine</a:t>
            </a:r>
            <a:r>
              <a:rPr lang="en-US" sz="1500" i="1" dirty="0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Schritt</a:t>
            </a:r>
            <a:r>
              <a:rPr lang="cs-CZ" sz="1500" i="1" dirty="0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</a:t>
            </a:r>
            <a:r>
              <a:rPr lang="en-US" sz="1500" i="1" dirty="0" err="1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führt</a:t>
            </a:r>
            <a:r>
              <a:rPr lang="en-US" sz="1500" i="1" dirty="0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zu glänzenden Ergebnissen."</a:t>
            </a:r>
            <a:endParaRPr lang="en-US" sz="1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876300"/>
            <a:ext cx="1219200" cy="381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1438275"/>
            <a:ext cx="323850" cy="28575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" y="1885950"/>
            <a:ext cx="5410200" cy="27432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19400" y="4781550"/>
            <a:ext cx="533400" cy="5334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19400" y="4781550"/>
            <a:ext cx="533400" cy="5334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90850" y="4914900"/>
            <a:ext cx="190500" cy="2667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00800" y="1438275"/>
            <a:ext cx="285750" cy="28575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00800" y="2228850"/>
            <a:ext cx="5410200" cy="9525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15100" y="2343150"/>
            <a:ext cx="304800" cy="3810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91300" y="2447925"/>
            <a:ext cx="152400" cy="1524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00800" y="3295650"/>
            <a:ext cx="5410200" cy="9525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15100" y="3409950"/>
            <a:ext cx="342900" cy="3810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91300" y="3514725"/>
            <a:ext cx="190500" cy="1524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00800" y="4362450"/>
            <a:ext cx="5410200" cy="121920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515100" y="4476750"/>
            <a:ext cx="304800" cy="38100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591300" y="4581525"/>
            <a:ext cx="152400" cy="152400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6096000"/>
            <a:ext cx="1219200" cy="38100"/>
          </a:xfrm>
          <a:prstGeom prst="rect">
            <a:avLst/>
          </a:prstGeom>
        </p:spPr>
      </p:pic>
      <p:sp>
        <p:nvSpPr>
          <p:cNvPr id="20" name="Text 0"/>
          <p:cNvSpPr/>
          <p:nvPr/>
        </p:nvSpPr>
        <p:spPr>
          <a:xfrm>
            <a:off x="-762000" y="381000"/>
            <a:ext cx="1371600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3600"/>
              </a:lnSpc>
              <a:buNone/>
            </a:pPr>
            <a:r>
              <a:rPr lang="en-US" sz="3600" b="1" dirty="0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Der erste Schritt: Die Angst überwinden</a:t>
            </a:r>
            <a:endParaRPr lang="en-US" sz="3600" dirty="0"/>
          </a:p>
        </p:txBody>
      </p:sp>
      <p:sp>
        <p:nvSpPr>
          <p:cNvPr id="21" name="Text 1"/>
          <p:cNvSpPr/>
          <p:nvPr/>
        </p:nvSpPr>
        <p:spPr>
          <a:xfrm>
            <a:off x="819150" y="1428750"/>
            <a:ext cx="6492240" cy="3429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cs-CZ" sz="2250" b="1" dirty="0" err="1">
                <a:solidFill>
                  <a:srgbClr val="166534"/>
                </a:solidFill>
                <a:ea typeface="ui-sans-serif" pitchFamily="34" charset="-122"/>
              </a:rPr>
              <a:t>Zum</a:t>
            </a:r>
            <a:r>
              <a:rPr lang="cs-CZ" sz="2250" b="1" dirty="0">
                <a:solidFill>
                  <a:srgbClr val="166534"/>
                </a:solidFill>
                <a:ea typeface="ui-sans-serif" pitchFamily="34" charset="-122"/>
              </a:rPr>
              <a:t> </a:t>
            </a:r>
            <a:r>
              <a:rPr lang="cs-CZ" sz="2250" b="1" dirty="0" err="1">
                <a:solidFill>
                  <a:srgbClr val="166534"/>
                </a:solidFill>
                <a:ea typeface="ui-sans-serif" pitchFamily="34" charset="-122"/>
              </a:rPr>
              <a:t>ersten</a:t>
            </a:r>
            <a:r>
              <a:rPr lang="cs-CZ" sz="2250" b="1" dirty="0">
                <a:solidFill>
                  <a:srgbClr val="166534"/>
                </a:solidFill>
                <a:ea typeface="ui-sans-serif" pitchFamily="34" charset="-122"/>
              </a:rPr>
              <a:t> </a:t>
            </a:r>
            <a:r>
              <a:rPr lang="cs-CZ" sz="2250" b="1" dirty="0" err="1">
                <a:solidFill>
                  <a:srgbClr val="166534"/>
                </a:solidFill>
                <a:ea typeface="ui-sans-serif" pitchFamily="34" charset="-122"/>
              </a:rPr>
              <a:t>Mal</a:t>
            </a:r>
            <a:r>
              <a:rPr lang="cs-CZ" sz="2250" b="1" dirty="0">
                <a:solidFill>
                  <a:srgbClr val="166534"/>
                </a:solidFill>
                <a:ea typeface="ui-sans-serif" pitchFamily="34" charset="-122"/>
              </a:rPr>
              <a:t> </a:t>
            </a:r>
            <a:r>
              <a:rPr lang="cs-CZ" sz="2250" b="1" dirty="0" err="1">
                <a:solidFill>
                  <a:srgbClr val="166534"/>
                </a:solidFill>
                <a:ea typeface="ui-sans-serif" pitchFamily="34" charset="-122"/>
              </a:rPr>
              <a:t>Deutsch</a:t>
            </a:r>
            <a:r>
              <a:rPr lang="cs-CZ" sz="2250" b="1" dirty="0">
                <a:solidFill>
                  <a:srgbClr val="166534"/>
                </a:solidFill>
                <a:ea typeface="ui-sans-serif" pitchFamily="34" charset="-122"/>
              </a:rPr>
              <a:t> </a:t>
            </a:r>
            <a:r>
              <a:rPr lang="cs-CZ" sz="2250" b="1" dirty="0" err="1">
                <a:solidFill>
                  <a:srgbClr val="166534"/>
                </a:solidFill>
                <a:ea typeface="ui-sans-serif" pitchFamily="34" charset="-122"/>
              </a:rPr>
              <a:t>gesprochen</a:t>
            </a:r>
            <a:endParaRPr lang="en-US" sz="2250" dirty="0"/>
          </a:p>
        </p:txBody>
      </p:sp>
      <p:sp>
        <p:nvSpPr>
          <p:cNvPr id="22" name="Text 2"/>
          <p:cNvSpPr/>
          <p:nvPr/>
        </p:nvSpPr>
        <p:spPr>
          <a:xfrm>
            <a:off x="571500" y="2076450"/>
            <a:ext cx="5029200" cy="8001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cs-CZ" sz="1400" dirty="0" err="1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Mit</a:t>
            </a:r>
            <a:r>
              <a:rPr lang="cs-CZ" sz="1400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15 </a:t>
            </a:r>
            <a:r>
              <a:rPr lang="cs-CZ" sz="1400" dirty="0" err="1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Jahren</a:t>
            </a:r>
            <a:r>
              <a:rPr lang="cs-CZ" sz="1400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</a:t>
            </a:r>
            <a:r>
              <a:rPr lang="cs-CZ" sz="1400" dirty="0" err="1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war</a:t>
            </a:r>
            <a:r>
              <a:rPr lang="cs-CZ" sz="1400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</a:t>
            </a:r>
            <a:r>
              <a:rPr lang="cs-CZ" sz="1400" dirty="0" err="1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ich</a:t>
            </a:r>
            <a:r>
              <a:rPr lang="cs-CZ" sz="1400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</a:t>
            </a:r>
            <a:r>
              <a:rPr lang="cs-CZ" sz="1400" dirty="0" err="1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zum</a:t>
            </a:r>
            <a:r>
              <a:rPr lang="cs-CZ" sz="1400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</a:t>
            </a:r>
            <a:r>
              <a:rPr lang="cs-CZ" sz="1400" dirty="0" err="1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ersten</a:t>
            </a:r>
            <a:r>
              <a:rPr lang="cs-CZ" sz="1400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</a:t>
            </a:r>
            <a:r>
              <a:rPr lang="cs-CZ" sz="1400" dirty="0" err="1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Mal</a:t>
            </a:r>
            <a:r>
              <a:rPr lang="cs-CZ" sz="1400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in </a:t>
            </a:r>
            <a:r>
              <a:rPr lang="cs-CZ" sz="1400" dirty="0" err="1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Wien</a:t>
            </a:r>
            <a:r>
              <a:rPr lang="cs-CZ" sz="1400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. Mein </a:t>
            </a:r>
            <a:r>
              <a:rPr lang="cs-CZ" sz="1400" dirty="0" err="1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Ziel</a:t>
            </a:r>
            <a:r>
              <a:rPr lang="cs-CZ" sz="1400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</a:t>
            </a:r>
            <a:r>
              <a:rPr lang="cs-CZ" sz="1400" dirty="0" err="1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war</a:t>
            </a:r>
            <a:r>
              <a:rPr lang="cs-CZ" sz="1400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, </a:t>
            </a:r>
            <a:r>
              <a:rPr lang="cs-CZ" sz="1400" dirty="0" err="1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einen</a:t>
            </a:r>
            <a:r>
              <a:rPr lang="cs-CZ" sz="1400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</a:t>
            </a:r>
            <a:r>
              <a:rPr lang="cs-CZ" sz="1400" dirty="0" err="1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Kaffee</a:t>
            </a:r>
            <a:r>
              <a:rPr lang="cs-CZ" sz="1400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</a:t>
            </a:r>
            <a:r>
              <a:rPr lang="cs-CZ" sz="1400" dirty="0" err="1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zu</a:t>
            </a:r>
            <a:r>
              <a:rPr lang="cs-CZ" sz="1400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</a:t>
            </a:r>
            <a:r>
              <a:rPr lang="cs-CZ" sz="1400" dirty="0" err="1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bestellen</a:t>
            </a:r>
            <a:r>
              <a:rPr lang="cs-CZ" sz="1400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. </a:t>
            </a:r>
            <a:r>
              <a:rPr lang="cs-CZ" sz="1400" dirty="0" err="1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Ich</a:t>
            </a:r>
            <a:r>
              <a:rPr lang="cs-CZ" sz="1400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</a:t>
            </a:r>
            <a:r>
              <a:rPr lang="cs-CZ" sz="1400" dirty="0" err="1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war</a:t>
            </a:r>
            <a:r>
              <a:rPr lang="cs-CZ" sz="1400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</a:t>
            </a:r>
            <a:r>
              <a:rPr lang="cs-CZ" sz="1400" dirty="0" err="1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nervös</a:t>
            </a:r>
            <a:r>
              <a:rPr lang="cs-CZ" sz="1400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, rot </a:t>
            </a:r>
            <a:r>
              <a:rPr lang="cs-CZ" sz="1400" dirty="0" err="1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im</a:t>
            </a:r>
            <a:r>
              <a:rPr lang="cs-CZ" sz="1400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</a:t>
            </a:r>
            <a:r>
              <a:rPr lang="cs-CZ" sz="1400" dirty="0" err="1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Gesicht</a:t>
            </a:r>
            <a:r>
              <a:rPr lang="cs-CZ" sz="1400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. </a:t>
            </a:r>
            <a:r>
              <a:rPr lang="cs-CZ" sz="1400" dirty="0" err="1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Aber</a:t>
            </a:r>
            <a:r>
              <a:rPr lang="cs-CZ" sz="1400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</a:t>
            </a:r>
            <a:r>
              <a:rPr lang="cs-CZ" sz="1400" dirty="0" err="1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ich</a:t>
            </a:r>
            <a:r>
              <a:rPr lang="cs-CZ" sz="1400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</a:t>
            </a:r>
            <a:r>
              <a:rPr lang="cs-CZ" sz="1400" dirty="0" err="1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habe</a:t>
            </a:r>
            <a:r>
              <a:rPr lang="cs-CZ" sz="1400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</a:t>
            </a:r>
            <a:r>
              <a:rPr lang="cs-CZ" sz="1400" dirty="0" err="1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mir</a:t>
            </a:r>
            <a:r>
              <a:rPr lang="en-US" sz="1400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</a:t>
            </a:r>
            <a:r>
              <a:rPr lang="en-US" sz="1400" dirty="0" err="1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getraut</a:t>
            </a:r>
            <a:r>
              <a:rPr lang="en-US" sz="1400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, Deutsch zu sprechen. </a:t>
            </a:r>
            <a:endParaRPr lang="en-US" sz="1400" dirty="0"/>
          </a:p>
        </p:txBody>
      </p:sp>
      <p:sp>
        <p:nvSpPr>
          <p:cNvPr id="23" name="Text 3"/>
          <p:cNvSpPr/>
          <p:nvPr/>
        </p:nvSpPr>
        <p:spPr>
          <a:xfrm>
            <a:off x="571500" y="2990850"/>
            <a:ext cx="5029200" cy="8001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cs-CZ" sz="1400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Der Kellner </a:t>
            </a:r>
            <a:r>
              <a:rPr lang="cs-CZ" sz="1400" dirty="0" err="1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hat</a:t>
            </a:r>
            <a:r>
              <a:rPr lang="cs-CZ" sz="1400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</a:t>
            </a:r>
            <a:r>
              <a:rPr lang="cs-CZ" sz="1400" dirty="0" err="1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mich</a:t>
            </a:r>
            <a:r>
              <a:rPr lang="cs-CZ" sz="1400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</a:t>
            </a:r>
            <a:r>
              <a:rPr lang="cs-CZ" sz="1400" dirty="0" err="1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verstanden</a:t>
            </a:r>
            <a:r>
              <a:rPr lang="cs-CZ" sz="1400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</a:t>
            </a:r>
            <a:r>
              <a:rPr lang="cs-CZ" sz="1400" dirty="0" err="1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und</a:t>
            </a:r>
            <a:r>
              <a:rPr lang="cs-CZ" sz="1400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</a:t>
            </a:r>
            <a:r>
              <a:rPr lang="cs-CZ" sz="1400" dirty="0" err="1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ich</a:t>
            </a:r>
            <a:r>
              <a:rPr lang="cs-CZ" sz="1400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</a:t>
            </a:r>
            <a:r>
              <a:rPr lang="cs-CZ" sz="1400" dirty="0" err="1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habe</a:t>
            </a:r>
            <a:r>
              <a:rPr lang="cs-CZ" sz="1400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</a:t>
            </a:r>
            <a:r>
              <a:rPr lang="cs-CZ" sz="1400" dirty="0" err="1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meinen</a:t>
            </a:r>
            <a:r>
              <a:rPr lang="cs-CZ" sz="1400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</a:t>
            </a:r>
            <a:r>
              <a:rPr lang="cs-CZ" sz="1400" dirty="0" err="1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Kaffee</a:t>
            </a:r>
            <a:r>
              <a:rPr lang="cs-CZ" sz="1400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</a:t>
            </a:r>
            <a:r>
              <a:rPr lang="cs-CZ" sz="1400" dirty="0" err="1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bekommen</a:t>
            </a:r>
            <a:r>
              <a:rPr lang="cs-CZ" sz="1400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. </a:t>
            </a:r>
            <a:r>
              <a:rPr lang="cs-CZ" sz="1400" dirty="0" err="1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Ich</a:t>
            </a:r>
            <a:r>
              <a:rPr lang="cs-CZ" sz="1400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</a:t>
            </a:r>
            <a:r>
              <a:rPr lang="cs-CZ" sz="1400" dirty="0" err="1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war</a:t>
            </a:r>
            <a:r>
              <a:rPr lang="cs-CZ" sz="1400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so </a:t>
            </a:r>
            <a:r>
              <a:rPr lang="cs-CZ" sz="1400" b="1" dirty="0" err="1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stolz</a:t>
            </a:r>
            <a:r>
              <a:rPr lang="cs-CZ" sz="1400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</a:t>
            </a:r>
            <a:r>
              <a:rPr lang="cs-CZ" sz="1400" dirty="0" err="1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auf</a:t>
            </a:r>
            <a:r>
              <a:rPr lang="cs-CZ" sz="1400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</a:t>
            </a:r>
            <a:r>
              <a:rPr lang="cs-CZ" sz="1400" dirty="0" err="1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mich</a:t>
            </a:r>
            <a:r>
              <a:rPr lang="cs-CZ" sz="1400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. </a:t>
            </a:r>
            <a:endParaRPr lang="en-US" sz="1400" dirty="0"/>
          </a:p>
        </p:txBody>
      </p:sp>
      <p:sp>
        <p:nvSpPr>
          <p:cNvPr id="24" name="Text 4"/>
          <p:cNvSpPr/>
          <p:nvPr/>
        </p:nvSpPr>
        <p:spPr>
          <a:xfrm>
            <a:off x="571500" y="3905250"/>
            <a:ext cx="5029200" cy="533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400" b="1" i="1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Dieser kleine Erfolg war ein riesiger Schritt für mich.</a:t>
            </a:r>
            <a:endParaRPr lang="en-US" sz="1400" dirty="0"/>
          </a:p>
        </p:txBody>
      </p:sp>
      <p:sp>
        <p:nvSpPr>
          <p:cNvPr id="25" name="Text 5"/>
          <p:cNvSpPr/>
          <p:nvPr/>
        </p:nvSpPr>
        <p:spPr>
          <a:xfrm>
            <a:off x="6800850" y="1428750"/>
            <a:ext cx="5410200" cy="685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250" b="1" dirty="0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Angst </a:t>
            </a:r>
            <a:r>
              <a:rPr lang="en-US" sz="2250" b="1" dirty="0" err="1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ist</a:t>
            </a:r>
            <a:r>
              <a:rPr lang="en-US" sz="2250" b="1" dirty="0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normal</a:t>
            </a:r>
            <a:r>
              <a:rPr lang="cs-CZ" sz="2250" b="1" dirty="0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! </a:t>
            </a:r>
            <a:endParaRPr lang="en-US" sz="2250" dirty="0"/>
          </a:p>
        </p:txBody>
      </p:sp>
      <p:sp>
        <p:nvSpPr>
          <p:cNvPr id="26" name="Text 6"/>
          <p:cNvSpPr/>
          <p:nvPr/>
        </p:nvSpPr>
        <p:spPr>
          <a:xfrm>
            <a:off x="6934200" y="2343150"/>
            <a:ext cx="57150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Die Angst vor dem Sprechen</a:t>
            </a:r>
            <a:endParaRPr lang="en-US" sz="1500" dirty="0"/>
          </a:p>
        </p:txBody>
      </p:sp>
      <p:sp>
        <p:nvSpPr>
          <p:cNvPr id="27" name="Text 7"/>
          <p:cNvSpPr/>
          <p:nvPr/>
        </p:nvSpPr>
        <p:spPr>
          <a:xfrm>
            <a:off x="6934200" y="2609850"/>
            <a:ext cx="476250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Die Angst vor dem Sprechen in einer Fremdsprache </a:t>
            </a:r>
            <a:r>
              <a:rPr lang="en-US" sz="1200" dirty="0" err="1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ist</a:t>
            </a: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</a:t>
            </a:r>
            <a:r>
              <a:rPr lang="cs-CZ" sz="1200" dirty="0" err="1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normal</a:t>
            </a:r>
            <a:r>
              <a:rPr lang="cs-CZ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</a:t>
            </a:r>
            <a:r>
              <a:rPr lang="cs-CZ" sz="1200" dirty="0" err="1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und</a:t>
            </a:r>
            <a:r>
              <a:rPr lang="cs-CZ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</a:t>
            </a:r>
            <a:r>
              <a:rPr lang="cs-CZ" sz="1200" dirty="0" err="1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häufig</a:t>
            </a: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.</a:t>
            </a:r>
            <a:r>
              <a:rPr lang="cs-CZ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Die </a:t>
            </a:r>
            <a:r>
              <a:rPr lang="cs-CZ" sz="1200" dirty="0" err="1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neue</a:t>
            </a:r>
            <a:r>
              <a:rPr lang="cs-CZ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, </a:t>
            </a:r>
            <a:r>
              <a:rPr lang="cs-CZ" sz="1200" dirty="0" err="1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unsichere</a:t>
            </a:r>
            <a:r>
              <a:rPr lang="cs-CZ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</a:t>
            </a:r>
            <a:r>
              <a:rPr lang="cs-CZ" sz="1200" dirty="0" err="1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Situation</a:t>
            </a:r>
            <a:r>
              <a:rPr lang="cs-CZ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</a:t>
            </a:r>
            <a:r>
              <a:rPr lang="cs-CZ" sz="1200" dirty="0" err="1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ist</a:t>
            </a:r>
            <a:r>
              <a:rPr lang="cs-CZ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</a:t>
            </a:r>
            <a:r>
              <a:rPr lang="cs-CZ" sz="1200" dirty="0" err="1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ein</a:t>
            </a:r>
            <a:r>
              <a:rPr lang="cs-CZ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</a:t>
            </a:r>
            <a:r>
              <a:rPr lang="cs-CZ" sz="1200" dirty="0" err="1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Gefahr</a:t>
            </a:r>
            <a:r>
              <a:rPr lang="cs-CZ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</a:t>
            </a:r>
            <a:r>
              <a:rPr lang="cs-CZ" sz="1200" dirty="0" err="1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für</a:t>
            </a:r>
            <a:r>
              <a:rPr lang="cs-CZ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</a:t>
            </a:r>
            <a:r>
              <a:rPr lang="cs-CZ" sz="1200" dirty="0" err="1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unseren</a:t>
            </a:r>
            <a:r>
              <a:rPr lang="cs-CZ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</a:t>
            </a:r>
            <a:r>
              <a:rPr lang="cs-CZ" sz="1200" dirty="0" err="1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Nervensystem</a:t>
            </a:r>
            <a:r>
              <a:rPr lang="cs-CZ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.</a:t>
            </a:r>
            <a:endParaRPr lang="en-US" sz="1200" dirty="0"/>
          </a:p>
        </p:txBody>
      </p:sp>
      <p:sp>
        <p:nvSpPr>
          <p:cNvPr id="28" name="Text 8"/>
          <p:cNvSpPr/>
          <p:nvPr/>
        </p:nvSpPr>
        <p:spPr>
          <a:xfrm>
            <a:off x="6972300" y="3409950"/>
            <a:ext cx="566928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Der erste Schritt beginnt klein</a:t>
            </a:r>
            <a:endParaRPr lang="en-US" sz="1500" dirty="0"/>
          </a:p>
        </p:txBody>
      </p:sp>
      <p:sp>
        <p:nvSpPr>
          <p:cNvPr id="29" name="Text 9"/>
          <p:cNvSpPr/>
          <p:nvPr/>
        </p:nvSpPr>
        <p:spPr>
          <a:xfrm>
            <a:off x="6972300" y="3676650"/>
            <a:ext cx="472440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Mit kleinen, überschaubaren Schritten zu beginnen, anstatt sich sofort in anspruchsvolle Situationen zu stürzen.</a:t>
            </a:r>
            <a:endParaRPr lang="en-US" sz="1200" dirty="0"/>
          </a:p>
        </p:txBody>
      </p:sp>
      <p:sp>
        <p:nvSpPr>
          <p:cNvPr id="30" name="Text 10"/>
          <p:cNvSpPr/>
          <p:nvPr/>
        </p:nvSpPr>
        <p:spPr>
          <a:xfrm>
            <a:off x="6934200" y="4476750"/>
            <a:ext cx="4762500" cy="381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Erfolgserlebnisse stärken das Selbstvertrauen</a:t>
            </a:r>
            <a:endParaRPr lang="en-US" sz="1500" dirty="0"/>
          </a:p>
        </p:txBody>
      </p:sp>
      <p:sp>
        <p:nvSpPr>
          <p:cNvPr id="31" name="Text 11"/>
          <p:cNvSpPr/>
          <p:nvPr/>
        </p:nvSpPr>
        <p:spPr>
          <a:xfrm>
            <a:off x="6934200" y="4857750"/>
            <a:ext cx="476250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Einfache </a:t>
            </a:r>
            <a:r>
              <a:rPr lang="en-US" sz="1200" b="1" dirty="0" err="1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Szenarien</a:t>
            </a:r>
            <a:r>
              <a:rPr lang="en-US" sz="1200" b="1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</a:t>
            </a:r>
            <a:r>
              <a:rPr lang="cs-CZ" sz="1200" b="1" dirty="0" err="1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und</a:t>
            </a:r>
            <a:r>
              <a:rPr lang="cs-CZ" sz="1200" b="1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</a:t>
            </a:r>
            <a:r>
              <a:rPr lang="cs-CZ" sz="1200" b="1" dirty="0" err="1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Muster</a:t>
            </a:r>
            <a:r>
              <a:rPr lang="cs-CZ" sz="1200" b="1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</a:t>
            </a:r>
            <a:r>
              <a:rPr lang="en-US" sz="1200" dirty="0" err="1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bieten</a:t>
            </a: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einen sicheren Rahmen für Deutschübung, </a:t>
            </a:r>
            <a:r>
              <a:rPr lang="en-US" sz="1200" dirty="0" err="1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ohne</a:t>
            </a: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</a:t>
            </a:r>
            <a:r>
              <a:rPr lang="cs-CZ" sz="1200" dirty="0" err="1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zu</a:t>
            </a:r>
            <a:r>
              <a:rPr lang="cs-CZ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</a:t>
            </a:r>
            <a:r>
              <a:rPr lang="cs-CZ" sz="1200" dirty="0" err="1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viel</a:t>
            </a:r>
            <a:r>
              <a:rPr lang="cs-CZ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</a:t>
            </a:r>
            <a:r>
              <a:rPr lang="cs-CZ" sz="1200" dirty="0" err="1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Angst</a:t>
            </a: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</a:t>
            </a:r>
            <a:r>
              <a:rPr lang="en-US" sz="1200" dirty="0" err="1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zu</a:t>
            </a: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</a:t>
            </a:r>
            <a:r>
              <a:rPr lang="cs-CZ" sz="1200" dirty="0" err="1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haben</a:t>
            </a: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.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1447800"/>
            <a:ext cx="1219200" cy="381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9799" y="2971800"/>
            <a:ext cx="609600" cy="6096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6012" y="3124200"/>
            <a:ext cx="257175" cy="3048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75968" y="3276600"/>
            <a:ext cx="285750" cy="3429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55691" y="2971800"/>
            <a:ext cx="609600" cy="6096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46191" y="3124200"/>
            <a:ext cx="228600" cy="3048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9413" y="3276600"/>
            <a:ext cx="285750" cy="3429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79332" y="2971800"/>
            <a:ext cx="609600" cy="6096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69832" y="3124200"/>
            <a:ext cx="228600" cy="3048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23102" y="3276600"/>
            <a:ext cx="285750" cy="3429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48788" y="2971800"/>
            <a:ext cx="609600" cy="6096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539288" y="3124200"/>
            <a:ext cx="228600" cy="3048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7200" y="4229100"/>
            <a:ext cx="5486400" cy="15240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85800" y="4495800"/>
            <a:ext cx="190500" cy="19050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48400" y="4229100"/>
            <a:ext cx="5486400" cy="152400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477000" y="4495800"/>
            <a:ext cx="190500" cy="190500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6019800"/>
            <a:ext cx="1219200" cy="38100"/>
          </a:xfrm>
          <a:prstGeom prst="rect">
            <a:avLst/>
          </a:prstGeom>
        </p:spPr>
      </p:pic>
      <p:sp>
        <p:nvSpPr>
          <p:cNvPr id="20" name="Text 0"/>
          <p:cNvSpPr/>
          <p:nvPr/>
        </p:nvSpPr>
        <p:spPr>
          <a:xfrm>
            <a:off x="457200" y="457200"/>
            <a:ext cx="11277600" cy="914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3600"/>
              </a:lnSpc>
              <a:buNone/>
            </a:pPr>
            <a:r>
              <a:rPr lang="en-US" sz="3600" b="1" dirty="0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Warum kleine Schritte große Wirkung haben</a:t>
            </a:r>
            <a:endParaRPr lang="en-US" sz="3600" dirty="0"/>
          </a:p>
        </p:txBody>
      </p:sp>
      <p:sp>
        <p:nvSpPr>
          <p:cNvPr id="21" name="Text 1"/>
          <p:cNvSpPr/>
          <p:nvPr/>
        </p:nvSpPr>
        <p:spPr>
          <a:xfrm>
            <a:off x="2438400" y="1600200"/>
            <a:ext cx="7315200" cy="914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800" dirty="0" err="1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Einfache</a:t>
            </a:r>
            <a:r>
              <a:rPr lang="en-US" sz="18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</a:t>
            </a:r>
            <a:r>
              <a:rPr lang="en-US" sz="1800" dirty="0" err="1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Szenarien</a:t>
            </a:r>
            <a:r>
              <a:rPr lang="en-US" sz="18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</a:t>
            </a:r>
            <a:r>
              <a:rPr lang="cs-CZ" sz="1800" dirty="0" err="1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und</a:t>
            </a:r>
            <a:r>
              <a:rPr lang="cs-CZ" sz="18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</a:t>
            </a:r>
            <a:r>
              <a:rPr lang="cs-CZ" sz="1800" b="1" dirty="0" err="1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Muster</a:t>
            </a:r>
            <a:r>
              <a:rPr lang="cs-CZ" sz="18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</a:t>
            </a:r>
            <a:r>
              <a:rPr lang="en-US" sz="1800" dirty="0" err="1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bieten</a:t>
            </a:r>
            <a:r>
              <a:rPr lang="en-US" sz="18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einen </a:t>
            </a:r>
            <a:r>
              <a:rPr lang="en-US" sz="1800" b="1" dirty="0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sicheren Rahmen</a:t>
            </a:r>
            <a:r>
              <a:rPr lang="en-US" sz="18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, um Deutschkenntnisse </a:t>
            </a:r>
            <a:r>
              <a:rPr lang="en-US" sz="1800" b="1" dirty="0" err="1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ohne</a:t>
            </a:r>
            <a:r>
              <a:rPr lang="en-US" sz="1800" b="1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</a:t>
            </a:r>
            <a:r>
              <a:rPr lang="cs-CZ" sz="1800" b="1" dirty="0" err="1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zu</a:t>
            </a:r>
            <a:r>
              <a:rPr lang="cs-CZ" sz="1800" b="1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</a:t>
            </a:r>
            <a:r>
              <a:rPr lang="cs-CZ" sz="1800" b="1" dirty="0" err="1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viel</a:t>
            </a:r>
            <a:r>
              <a:rPr lang="cs-CZ" sz="1800" b="1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Stress</a:t>
            </a:r>
            <a:r>
              <a:rPr lang="en-US" sz="18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zu üben.</a:t>
            </a:r>
            <a:endParaRPr lang="en-US" sz="1800" dirty="0"/>
          </a:p>
        </p:txBody>
      </p:sp>
      <p:sp>
        <p:nvSpPr>
          <p:cNvPr id="22" name="Text 2"/>
          <p:cNvSpPr/>
          <p:nvPr/>
        </p:nvSpPr>
        <p:spPr>
          <a:xfrm>
            <a:off x="2098179" y="3657600"/>
            <a:ext cx="2127587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600" dirty="0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Einfache Situationen</a:t>
            </a:r>
            <a:endParaRPr lang="en-US" sz="1600" dirty="0"/>
          </a:p>
        </p:txBody>
      </p:sp>
      <p:sp>
        <p:nvSpPr>
          <p:cNvPr id="23" name="Text 3"/>
          <p:cNvSpPr/>
          <p:nvPr/>
        </p:nvSpPr>
        <p:spPr>
          <a:xfrm>
            <a:off x="4766518" y="3657600"/>
            <a:ext cx="1425714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600" dirty="0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Wiederholung</a:t>
            </a:r>
            <a:endParaRPr lang="en-US" sz="1350" dirty="0"/>
          </a:p>
        </p:txBody>
      </p:sp>
      <p:sp>
        <p:nvSpPr>
          <p:cNvPr id="24" name="Text 4"/>
          <p:cNvSpPr/>
          <p:nvPr/>
        </p:nvSpPr>
        <p:spPr>
          <a:xfrm>
            <a:off x="6849963" y="3657600"/>
            <a:ext cx="1762006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600" dirty="0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Erfolgserlebnisse</a:t>
            </a:r>
            <a:endParaRPr lang="en-US" sz="1350" dirty="0"/>
          </a:p>
        </p:txBody>
      </p:sp>
      <p:sp>
        <p:nvSpPr>
          <p:cNvPr id="25" name="Text 5"/>
          <p:cNvSpPr/>
          <p:nvPr/>
        </p:nvSpPr>
        <p:spPr>
          <a:xfrm>
            <a:off x="9213652" y="3657600"/>
            <a:ext cx="1056025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600" dirty="0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Fortschritt</a:t>
            </a:r>
            <a:endParaRPr lang="en-US" sz="1350" dirty="0"/>
          </a:p>
        </p:txBody>
      </p:sp>
      <p:sp>
        <p:nvSpPr>
          <p:cNvPr id="26" name="Text 6"/>
          <p:cNvSpPr/>
          <p:nvPr/>
        </p:nvSpPr>
        <p:spPr>
          <a:xfrm>
            <a:off x="990600" y="4457700"/>
            <a:ext cx="603504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Weniger Druck, mehr Vertrauen</a:t>
            </a:r>
            <a:endParaRPr lang="en-US" sz="1500" dirty="0"/>
          </a:p>
        </p:txBody>
      </p:sp>
      <p:sp>
        <p:nvSpPr>
          <p:cNvPr id="27" name="Text 7"/>
          <p:cNvSpPr/>
          <p:nvPr/>
        </p:nvSpPr>
        <p:spPr>
          <a:xfrm>
            <a:off x="685800" y="4838700"/>
            <a:ext cx="5029200" cy="685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4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Behutsame Vorgehensweise und das </a:t>
            </a:r>
            <a:r>
              <a:rPr lang="en-US" sz="1400" b="1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Akzeptieren von Fehlern</a:t>
            </a:r>
            <a:r>
              <a:rPr lang="en-US" sz="14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als natürlichen Teil des Lernprozesses reduzieren die Sprachangst und stärken das Selbstvertrauen.</a:t>
            </a:r>
            <a:endParaRPr lang="en-US" sz="1400" dirty="0"/>
          </a:p>
        </p:txBody>
      </p:sp>
      <p:sp>
        <p:nvSpPr>
          <p:cNvPr id="28" name="Text 8"/>
          <p:cNvSpPr/>
          <p:nvPr/>
        </p:nvSpPr>
        <p:spPr>
          <a:xfrm>
            <a:off x="6781800" y="4457700"/>
            <a:ext cx="603504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Schritt für Schritt zum Erfolg</a:t>
            </a:r>
            <a:endParaRPr lang="en-US" sz="1500" dirty="0"/>
          </a:p>
        </p:txBody>
      </p:sp>
      <p:sp>
        <p:nvSpPr>
          <p:cNvPr id="29" name="Text 9"/>
          <p:cNvSpPr/>
          <p:nvPr/>
        </p:nvSpPr>
        <p:spPr>
          <a:xfrm>
            <a:off x="6477000" y="4838700"/>
            <a:ext cx="5029200" cy="685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4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Jeder kleine Erfolg pflanzt die Hoffnung auf dem Weg zu fließendem Deutsch und bereitet den Weg für komplexere Gespräche vor.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990600"/>
            <a:ext cx="1219200" cy="381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943100"/>
            <a:ext cx="3606850" cy="30480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" y="2247900"/>
            <a:ext cx="432197" cy="4572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886" y="2324100"/>
            <a:ext cx="200025" cy="3048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800" y="3619500"/>
            <a:ext cx="3149650" cy="6858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0100" y="3762375"/>
            <a:ext cx="114300" cy="1524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92650" y="1943100"/>
            <a:ext cx="3606850" cy="30480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21250" y="2247900"/>
            <a:ext cx="374303" cy="4572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94027" y="2324100"/>
            <a:ext cx="228600" cy="3048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21250" y="3619500"/>
            <a:ext cx="3149650" cy="11430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5550" y="3762375"/>
            <a:ext cx="114300" cy="1524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128099" y="1943100"/>
            <a:ext cx="3606850" cy="30480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56699" y="2247900"/>
            <a:ext cx="388293" cy="4572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436471" y="2324100"/>
            <a:ext cx="228600" cy="30480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356699" y="3619500"/>
            <a:ext cx="3149650" cy="45720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70999" y="3762375"/>
            <a:ext cx="114300" cy="152400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692003" y="5334000"/>
            <a:ext cx="6807845" cy="495300"/>
          </a:xfrm>
          <a:prstGeom prst="rect">
            <a:avLst/>
          </a:prstGeom>
        </p:spPr>
      </p:pic>
      <p:pic>
        <p:nvPicPr>
          <p:cNvPr id="20" name="Image 18" descr="preencode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920603" y="5486400"/>
            <a:ext cx="219075" cy="190500"/>
          </a:xfrm>
          <a:prstGeom prst="rect">
            <a:avLst/>
          </a:prstGeom>
        </p:spPr>
      </p:pic>
      <p:pic>
        <p:nvPicPr>
          <p:cNvPr id="21" name="Image 19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6019800"/>
            <a:ext cx="1219200" cy="38100"/>
          </a:xfrm>
          <a:prstGeom prst="rect">
            <a:avLst/>
          </a:prstGeom>
        </p:spPr>
      </p:pic>
      <p:sp>
        <p:nvSpPr>
          <p:cNvPr id="22" name="Text 0"/>
          <p:cNvSpPr/>
          <p:nvPr/>
        </p:nvSpPr>
        <p:spPr>
          <a:xfrm>
            <a:off x="-670560" y="457200"/>
            <a:ext cx="1353312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3600"/>
              </a:lnSpc>
              <a:buNone/>
            </a:pPr>
            <a:r>
              <a:rPr lang="en-US" sz="3600" b="1" dirty="0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Ihre Aufgabe: 3 Sätze als Fundament</a:t>
            </a:r>
            <a:endParaRPr lang="en-US" sz="3600" dirty="0"/>
          </a:p>
        </p:txBody>
      </p:sp>
      <p:sp>
        <p:nvSpPr>
          <p:cNvPr id="23" name="Text 1"/>
          <p:cNvSpPr/>
          <p:nvPr/>
        </p:nvSpPr>
        <p:spPr>
          <a:xfrm>
            <a:off x="457200" y="1066800"/>
            <a:ext cx="11277600" cy="609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800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Lernen Sie, sich in drei einfachen Sätzen vorzustellen – </a:t>
            </a:r>
            <a:r>
              <a:rPr lang="en-US" sz="1800" dirty="0" err="1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ein</a:t>
            </a:r>
            <a:r>
              <a:rPr lang="en-US" sz="1800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</a:t>
            </a:r>
            <a:r>
              <a:rPr lang="cs-CZ" sz="1800" dirty="0" err="1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Muster</a:t>
            </a:r>
            <a:r>
              <a:rPr lang="en-US" sz="1800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, das Sie jederzeit nutzen können.</a:t>
            </a:r>
            <a:endParaRPr lang="en-US" sz="1800" dirty="0"/>
          </a:p>
        </p:txBody>
      </p:sp>
      <p:sp>
        <p:nvSpPr>
          <p:cNvPr id="24" name="Text 2"/>
          <p:cNvSpPr/>
          <p:nvPr/>
        </p:nvSpPr>
        <p:spPr>
          <a:xfrm>
            <a:off x="1270397" y="2171700"/>
            <a:ext cx="2565053" cy="609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Satz 1: Wer sind Sie?</a:t>
            </a:r>
            <a:endParaRPr lang="en-US" sz="1800" dirty="0"/>
          </a:p>
        </p:txBody>
      </p:sp>
      <p:sp>
        <p:nvSpPr>
          <p:cNvPr id="25" name="Text 3"/>
          <p:cNvSpPr/>
          <p:nvPr/>
        </p:nvSpPr>
        <p:spPr>
          <a:xfrm>
            <a:off x="685800" y="2933700"/>
            <a:ext cx="3149650" cy="533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4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Beschreiben Sie, wer Sie sind und </a:t>
            </a:r>
            <a:r>
              <a:rPr lang="en-US" sz="1400" dirty="0" err="1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woher</a:t>
            </a:r>
            <a:r>
              <a:rPr lang="en-US" sz="14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kommen.</a:t>
            </a:r>
            <a:endParaRPr lang="en-US" sz="1400" dirty="0"/>
          </a:p>
        </p:txBody>
      </p:sp>
      <p:sp>
        <p:nvSpPr>
          <p:cNvPr id="26" name="Text 4"/>
          <p:cNvSpPr/>
          <p:nvPr/>
        </p:nvSpPr>
        <p:spPr>
          <a:xfrm>
            <a:off x="990600" y="3733800"/>
            <a:ext cx="292105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"Ich heiße [Name] und komme aus [Herkunft]."</a:t>
            </a:r>
            <a:endParaRPr lang="en-US" sz="1200" dirty="0"/>
          </a:p>
        </p:txBody>
      </p:sp>
      <p:sp>
        <p:nvSpPr>
          <p:cNvPr id="27" name="Text 5"/>
          <p:cNvSpPr/>
          <p:nvPr/>
        </p:nvSpPr>
        <p:spPr>
          <a:xfrm>
            <a:off x="5047952" y="2171700"/>
            <a:ext cx="2622947" cy="609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Satz 2: Was machen Sie?</a:t>
            </a:r>
            <a:endParaRPr lang="en-US" sz="1800" dirty="0"/>
          </a:p>
        </p:txBody>
      </p:sp>
      <p:sp>
        <p:nvSpPr>
          <p:cNvPr id="28" name="Text 6"/>
          <p:cNvSpPr/>
          <p:nvPr/>
        </p:nvSpPr>
        <p:spPr>
          <a:xfrm>
            <a:off x="4521250" y="2933700"/>
            <a:ext cx="3149650" cy="533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4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Beschreiben Sie Ihre berufliche Situation.</a:t>
            </a:r>
            <a:endParaRPr lang="en-US" sz="1400" dirty="0"/>
          </a:p>
        </p:txBody>
      </p:sp>
      <p:sp>
        <p:nvSpPr>
          <p:cNvPr id="29" name="Text 7"/>
          <p:cNvSpPr/>
          <p:nvPr/>
        </p:nvSpPr>
        <p:spPr>
          <a:xfrm>
            <a:off x="4826050" y="3733800"/>
            <a:ext cx="2921050" cy="914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"Ich arbeite als [Beruf] bei [Arbeitgeber]."
</a:t>
            </a:r>
            <a:r>
              <a:rPr lang="en-US" sz="105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oder</a:t>
            </a:r>
            <a:r>
              <a:rPr lang="en-US" sz="1200" dirty="0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
"Ich bin Student/Studentin."</a:t>
            </a:r>
            <a:endParaRPr lang="en-US" sz="1200" dirty="0"/>
          </a:p>
        </p:txBody>
      </p:sp>
      <p:sp>
        <p:nvSpPr>
          <p:cNvPr id="30" name="Text 8"/>
          <p:cNvSpPr/>
          <p:nvPr/>
        </p:nvSpPr>
        <p:spPr>
          <a:xfrm>
            <a:off x="8897392" y="2171700"/>
            <a:ext cx="2608957" cy="609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Satz 3: Was mögen Sie?</a:t>
            </a:r>
            <a:endParaRPr lang="en-US" sz="1800" dirty="0"/>
          </a:p>
        </p:txBody>
      </p:sp>
      <p:sp>
        <p:nvSpPr>
          <p:cNvPr id="31" name="Text 9"/>
          <p:cNvSpPr/>
          <p:nvPr/>
        </p:nvSpPr>
        <p:spPr>
          <a:xfrm>
            <a:off x="8356699" y="2933700"/>
            <a:ext cx="3149650" cy="533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4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Beschreiben Sie Ihre Hobbys und Interessen.</a:t>
            </a:r>
            <a:endParaRPr lang="en-US" sz="1400" dirty="0"/>
          </a:p>
        </p:txBody>
      </p:sp>
      <p:sp>
        <p:nvSpPr>
          <p:cNvPr id="32" name="Text 10"/>
          <p:cNvSpPr/>
          <p:nvPr/>
        </p:nvSpPr>
        <p:spPr>
          <a:xfrm>
            <a:off x="8661499" y="3733800"/>
            <a:ext cx="350526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"In meiner Freizeit [Hobby]."</a:t>
            </a:r>
            <a:endParaRPr lang="en-US" sz="1200" dirty="0"/>
          </a:p>
        </p:txBody>
      </p:sp>
      <p:sp>
        <p:nvSpPr>
          <p:cNvPr id="33" name="Text 11"/>
          <p:cNvSpPr/>
          <p:nvPr/>
        </p:nvSpPr>
        <p:spPr>
          <a:xfrm>
            <a:off x="2285539" y="5448300"/>
            <a:ext cx="7620774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500" dirty="0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Dieses </a:t>
            </a:r>
            <a:r>
              <a:rPr lang="cs-CZ" sz="1500" dirty="0" err="1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Muster</a:t>
            </a:r>
            <a:r>
              <a:rPr lang="en-US" sz="1500" dirty="0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</a:t>
            </a:r>
            <a:r>
              <a:rPr lang="cs-CZ" sz="1500" dirty="0" err="1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können</a:t>
            </a:r>
            <a:r>
              <a:rPr lang="en-US" sz="1500" dirty="0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Sie </a:t>
            </a:r>
            <a:r>
              <a:rPr lang="cs-CZ" sz="1500" dirty="0" err="1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immer</a:t>
            </a:r>
            <a:r>
              <a:rPr lang="cs-CZ" sz="1500" dirty="0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</a:t>
            </a:r>
            <a:r>
              <a:rPr lang="cs-CZ" sz="1500" dirty="0" err="1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nutzen</a:t>
            </a:r>
            <a:r>
              <a:rPr lang="cs-CZ" sz="1500" dirty="0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, </a:t>
            </a:r>
            <a:r>
              <a:rPr lang="cs-CZ" sz="1500" dirty="0" err="1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wenn</a:t>
            </a:r>
            <a:r>
              <a:rPr lang="cs-CZ" sz="1500" dirty="0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</a:t>
            </a:r>
            <a:r>
              <a:rPr lang="cs-CZ" sz="1500" dirty="0" err="1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Sie</a:t>
            </a:r>
            <a:r>
              <a:rPr lang="cs-CZ" sz="1500" dirty="0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</a:t>
            </a:r>
            <a:r>
              <a:rPr lang="cs-CZ" sz="1500" dirty="0" err="1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sich</a:t>
            </a:r>
            <a:r>
              <a:rPr lang="cs-CZ" sz="1500" dirty="0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</a:t>
            </a:r>
            <a:r>
              <a:rPr lang="cs-CZ" sz="1500" dirty="0" err="1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vorstellen</a:t>
            </a:r>
            <a:r>
              <a:rPr lang="cs-CZ" sz="1500" dirty="0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</a:t>
            </a:r>
            <a:r>
              <a:rPr lang="cs-CZ" sz="1500" dirty="0" err="1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müssen</a:t>
            </a:r>
            <a:r>
              <a:rPr lang="cs-CZ" sz="1500" dirty="0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. 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990600"/>
            <a:ext cx="1219200" cy="381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6900" y="1422350"/>
            <a:ext cx="8458200" cy="8382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4768" y="1650950"/>
            <a:ext cx="342900" cy="3810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3022550"/>
            <a:ext cx="3657600" cy="5715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" y="3194000"/>
            <a:ext cx="228600" cy="2286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7225" y="3213050"/>
            <a:ext cx="133350" cy="1905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7200" y="3022550"/>
            <a:ext cx="3657600" cy="5715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19600" y="3194000"/>
            <a:ext cx="228600" cy="2286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67225" y="3213050"/>
            <a:ext cx="133350" cy="1905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77200" y="3022550"/>
            <a:ext cx="3657600" cy="5715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29600" y="3194000"/>
            <a:ext cx="228600" cy="2286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77225" y="3213050"/>
            <a:ext cx="133350" cy="1905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3746450"/>
            <a:ext cx="3657600" cy="5715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9600" y="3917900"/>
            <a:ext cx="228600" cy="22860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7225" y="3936950"/>
            <a:ext cx="133350" cy="19050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7200" y="3746450"/>
            <a:ext cx="3657600" cy="571500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19600" y="3917900"/>
            <a:ext cx="228600" cy="228600"/>
          </a:xfrm>
          <a:prstGeom prst="rect">
            <a:avLst/>
          </a:prstGeom>
        </p:spPr>
      </p:pic>
      <p:pic>
        <p:nvPicPr>
          <p:cNvPr id="20" name="Image 1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67225" y="3936950"/>
            <a:ext cx="133350" cy="190500"/>
          </a:xfrm>
          <a:prstGeom prst="rect">
            <a:avLst/>
          </a:prstGeom>
        </p:spPr>
      </p:pic>
      <p:pic>
        <p:nvPicPr>
          <p:cNvPr id="21" name="Image 19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77200" y="3746450"/>
            <a:ext cx="3657600" cy="571500"/>
          </a:xfrm>
          <a:prstGeom prst="rect">
            <a:avLst/>
          </a:prstGeom>
        </p:spPr>
      </p:pic>
      <p:pic>
        <p:nvPicPr>
          <p:cNvPr id="22" name="Image 20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29600" y="3917900"/>
            <a:ext cx="228600" cy="228600"/>
          </a:xfrm>
          <a:prstGeom prst="rect">
            <a:avLst/>
          </a:prstGeom>
        </p:spPr>
      </p:pic>
      <p:pic>
        <p:nvPicPr>
          <p:cNvPr id="23" name="Image 21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77225" y="3936950"/>
            <a:ext cx="133350" cy="190500"/>
          </a:xfrm>
          <a:prstGeom prst="rect">
            <a:avLst/>
          </a:prstGeom>
        </p:spPr>
      </p:pic>
      <p:pic>
        <p:nvPicPr>
          <p:cNvPr id="24" name="Image 22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6900" y="4864001"/>
            <a:ext cx="8458200" cy="609600"/>
          </a:xfrm>
          <a:prstGeom prst="rect">
            <a:avLst/>
          </a:prstGeom>
        </p:spPr>
      </p:pic>
      <p:pic>
        <p:nvPicPr>
          <p:cNvPr id="25" name="Image 23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019300" y="5016401"/>
            <a:ext cx="171450" cy="304800"/>
          </a:xfrm>
          <a:prstGeom prst="rect">
            <a:avLst/>
          </a:prstGeom>
        </p:spPr>
      </p:pic>
      <p:pic>
        <p:nvPicPr>
          <p:cNvPr id="26" name="Image 24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6019651"/>
            <a:ext cx="1219200" cy="38100"/>
          </a:xfrm>
          <a:prstGeom prst="rect">
            <a:avLst/>
          </a:prstGeom>
        </p:spPr>
      </p:pic>
      <p:sp>
        <p:nvSpPr>
          <p:cNvPr id="27" name="Text 0"/>
          <p:cNvSpPr/>
          <p:nvPr/>
        </p:nvSpPr>
        <p:spPr>
          <a:xfrm>
            <a:off x="-670560" y="457200"/>
            <a:ext cx="1353312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3600"/>
              </a:lnSpc>
              <a:buNone/>
            </a:pPr>
            <a:r>
              <a:rPr lang="en-US" sz="3600" b="1" dirty="0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Satz 1: Wer sind Sie?</a:t>
            </a:r>
            <a:endParaRPr lang="en-US" sz="3600" dirty="0"/>
          </a:p>
        </p:txBody>
      </p:sp>
      <p:sp>
        <p:nvSpPr>
          <p:cNvPr id="28" name="Text 1"/>
          <p:cNvSpPr/>
          <p:nvPr/>
        </p:nvSpPr>
        <p:spPr>
          <a:xfrm>
            <a:off x="2523351" y="1670000"/>
            <a:ext cx="7640598" cy="3429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250" b="1" dirty="0">
                <a:solidFill>
                  <a:srgbClr val="FF6B6B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Ich heiße [Name]</a:t>
            </a:r>
            <a:r>
              <a:rPr lang="en-US" sz="2250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und komme aus </a:t>
            </a:r>
            <a:r>
              <a:rPr lang="en-US" sz="2250" b="1" dirty="0">
                <a:solidFill>
                  <a:srgbClr val="FF6B6B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[Land]</a:t>
            </a:r>
            <a:r>
              <a:rPr lang="en-US" sz="2250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.</a:t>
            </a:r>
            <a:endParaRPr lang="en-US" sz="2250" dirty="0"/>
          </a:p>
        </p:txBody>
      </p:sp>
      <p:sp>
        <p:nvSpPr>
          <p:cNvPr id="29" name="Text 2"/>
          <p:cNvSpPr/>
          <p:nvPr/>
        </p:nvSpPr>
        <p:spPr>
          <a:xfrm>
            <a:off x="-670560" y="2565350"/>
            <a:ext cx="1353312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Beispiele für eine persönliche Vorstellung:</a:t>
            </a:r>
            <a:endParaRPr lang="en-US" sz="1800" dirty="0"/>
          </a:p>
        </p:txBody>
      </p:sp>
      <p:sp>
        <p:nvSpPr>
          <p:cNvPr id="30" name="Text 3"/>
          <p:cNvSpPr/>
          <p:nvPr/>
        </p:nvSpPr>
        <p:spPr>
          <a:xfrm>
            <a:off x="914400" y="3174950"/>
            <a:ext cx="3493115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Ich komme aus </a:t>
            </a:r>
            <a:r>
              <a:rPr lang="en-US" sz="1500" b="1" dirty="0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Deutschland</a:t>
            </a:r>
            <a:r>
              <a:rPr lang="en-US" sz="1500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.</a:t>
            </a:r>
            <a:endParaRPr lang="en-US" sz="1500" dirty="0"/>
          </a:p>
        </p:txBody>
      </p:sp>
      <p:sp>
        <p:nvSpPr>
          <p:cNvPr id="31" name="Text 4"/>
          <p:cNvSpPr/>
          <p:nvPr/>
        </p:nvSpPr>
        <p:spPr>
          <a:xfrm>
            <a:off x="4724400" y="3174950"/>
            <a:ext cx="2706053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Ich komme aus </a:t>
            </a:r>
            <a:r>
              <a:rPr lang="en-US" sz="1500" b="1" dirty="0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Italien</a:t>
            </a:r>
            <a:r>
              <a:rPr lang="en-US" sz="1500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.</a:t>
            </a:r>
            <a:endParaRPr lang="en-US" sz="1500" dirty="0"/>
          </a:p>
        </p:txBody>
      </p:sp>
      <p:sp>
        <p:nvSpPr>
          <p:cNvPr id="32" name="Text 5"/>
          <p:cNvSpPr/>
          <p:nvPr/>
        </p:nvSpPr>
        <p:spPr>
          <a:xfrm>
            <a:off x="8534400" y="3174950"/>
            <a:ext cx="29134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Ich komme aus den </a:t>
            </a:r>
            <a:r>
              <a:rPr lang="en-US" sz="1500" b="1" dirty="0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USA</a:t>
            </a:r>
            <a:r>
              <a:rPr lang="en-US" sz="1500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.</a:t>
            </a:r>
            <a:endParaRPr lang="en-US" sz="1500" dirty="0"/>
          </a:p>
        </p:txBody>
      </p:sp>
      <p:sp>
        <p:nvSpPr>
          <p:cNvPr id="33" name="Text 6"/>
          <p:cNvSpPr/>
          <p:nvPr/>
        </p:nvSpPr>
        <p:spPr>
          <a:xfrm>
            <a:off x="914400" y="3898850"/>
            <a:ext cx="3124319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Ich komme aus </a:t>
            </a:r>
            <a:r>
              <a:rPr lang="en-US" sz="1500" b="1" dirty="0">
                <a:solidFill>
                  <a:schemeClr val="accent6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der</a:t>
            </a:r>
            <a:r>
              <a:rPr lang="en-US" sz="1500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</a:t>
            </a:r>
            <a:r>
              <a:rPr lang="cs-CZ" sz="1500" b="1" dirty="0" err="1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Slowakei</a:t>
            </a:r>
            <a:r>
              <a:rPr lang="en-US" sz="1500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.</a:t>
            </a:r>
            <a:endParaRPr lang="en-US" sz="1500" dirty="0"/>
          </a:p>
        </p:txBody>
      </p:sp>
      <p:sp>
        <p:nvSpPr>
          <p:cNvPr id="34" name="Text 7"/>
          <p:cNvSpPr/>
          <p:nvPr/>
        </p:nvSpPr>
        <p:spPr>
          <a:xfrm>
            <a:off x="4724400" y="3898850"/>
            <a:ext cx="2603718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Ich komme aus </a:t>
            </a:r>
            <a:r>
              <a:rPr lang="en-US" sz="1500" b="1" dirty="0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Polen</a:t>
            </a:r>
            <a:r>
              <a:rPr lang="en-US" sz="1500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.</a:t>
            </a:r>
            <a:endParaRPr lang="en-US" sz="1500" dirty="0"/>
          </a:p>
        </p:txBody>
      </p:sp>
      <p:sp>
        <p:nvSpPr>
          <p:cNvPr id="35" name="Text 8"/>
          <p:cNvSpPr/>
          <p:nvPr/>
        </p:nvSpPr>
        <p:spPr>
          <a:xfrm>
            <a:off x="8534400" y="3898850"/>
            <a:ext cx="3400604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Ich komme aus </a:t>
            </a:r>
            <a:r>
              <a:rPr lang="en-US" sz="1500" b="1" dirty="0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Argentinien</a:t>
            </a:r>
            <a:r>
              <a:rPr lang="en-US" sz="1500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.</a:t>
            </a:r>
            <a:endParaRPr lang="en-US" sz="1500" dirty="0"/>
          </a:p>
        </p:txBody>
      </p:sp>
      <p:sp>
        <p:nvSpPr>
          <p:cNvPr id="36" name="Text 9"/>
          <p:cNvSpPr/>
          <p:nvPr/>
        </p:nvSpPr>
        <p:spPr>
          <a:xfrm>
            <a:off x="2305050" y="5035451"/>
            <a:ext cx="7745075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Übung:</a:t>
            </a:r>
            <a:r>
              <a:rPr lang="en-US" sz="1500" dirty="0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Füllen Sie die Lücken mit Ihrem Namen und Ihrer Herkunft!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914400"/>
            <a:ext cx="1219200" cy="381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181100"/>
            <a:ext cx="3530501" cy="19050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700" y="1752600"/>
            <a:ext cx="3149501" cy="3429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4850" y="1800225"/>
            <a:ext cx="228600" cy="2286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700" y="2552700"/>
            <a:ext cx="3149501" cy="3429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4850" y="2600325"/>
            <a:ext cx="228600" cy="2286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" y="3276600"/>
            <a:ext cx="3530501" cy="22860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7700" y="4781550"/>
            <a:ext cx="228600" cy="2286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4375" y="4819650"/>
            <a:ext cx="95250" cy="1524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7700" y="5124450"/>
            <a:ext cx="228600" cy="2286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5800" y="5162550"/>
            <a:ext cx="152400" cy="1524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45050" y="1600200"/>
            <a:ext cx="3587651" cy="11430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718375" y="1714500"/>
            <a:ext cx="200025" cy="3048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147000" y="1600200"/>
            <a:ext cx="3587800" cy="114300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391900" y="1714500"/>
            <a:ext cx="228600" cy="30480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445050" y="2857500"/>
            <a:ext cx="3587651" cy="1143000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746950" y="2971800"/>
            <a:ext cx="171450" cy="304800"/>
          </a:xfrm>
          <a:prstGeom prst="rect">
            <a:avLst/>
          </a:prstGeom>
        </p:spPr>
      </p:pic>
      <p:pic>
        <p:nvPicPr>
          <p:cNvPr id="20" name="Image 18" descr="preencode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147000" y="2857500"/>
            <a:ext cx="3587800" cy="1143000"/>
          </a:xfrm>
          <a:prstGeom prst="rect">
            <a:avLst/>
          </a:prstGeom>
        </p:spPr>
      </p:pic>
      <p:pic>
        <p:nvPicPr>
          <p:cNvPr id="21" name="Image 19" descr="preencode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334750" y="2971800"/>
            <a:ext cx="285750" cy="304800"/>
          </a:xfrm>
          <a:prstGeom prst="rect">
            <a:avLst/>
          </a:prstGeom>
        </p:spPr>
      </p:pic>
      <p:pic>
        <p:nvPicPr>
          <p:cNvPr id="22" name="Image 2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5562600"/>
            <a:ext cx="1219200" cy="38100"/>
          </a:xfrm>
          <a:prstGeom prst="rect">
            <a:avLst/>
          </a:prstGeom>
        </p:spPr>
      </p:pic>
      <p:sp>
        <p:nvSpPr>
          <p:cNvPr id="23" name="Text 0"/>
          <p:cNvSpPr/>
          <p:nvPr/>
        </p:nvSpPr>
        <p:spPr>
          <a:xfrm>
            <a:off x="-670560" y="457200"/>
            <a:ext cx="13533120" cy="381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Satz 2: Was machen Sie beruflich?</a:t>
            </a:r>
            <a:endParaRPr lang="en-US" sz="2700" dirty="0"/>
          </a:p>
        </p:txBody>
      </p:sp>
      <p:sp>
        <p:nvSpPr>
          <p:cNvPr id="24" name="Text 1"/>
          <p:cNvSpPr/>
          <p:nvPr/>
        </p:nvSpPr>
        <p:spPr>
          <a:xfrm>
            <a:off x="647700" y="1371600"/>
            <a:ext cx="3149501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Die Vorlage</a:t>
            </a:r>
            <a:endParaRPr lang="en-US" sz="1800" dirty="0"/>
          </a:p>
        </p:txBody>
      </p:sp>
      <p:sp>
        <p:nvSpPr>
          <p:cNvPr id="25" name="Text 2"/>
          <p:cNvSpPr/>
          <p:nvPr/>
        </p:nvSpPr>
        <p:spPr>
          <a:xfrm>
            <a:off x="1009650" y="1752600"/>
            <a:ext cx="3779401" cy="3429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Ich arbeite als... bei...</a:t>
            </a:r>
            <a:endParaRPr lang="en-US" sz="1800" dirty="0"/>
          </a:p>
        </p:txBody>
      </p:sp>
      <p:sp>
        <p:nvSpPr>
          <p:cNvPr id="26" name="Text 3"/>
          <p:cNvSpPr/>
          <p:nvPr/>
        </p:nvSpPr>
        <p:spPr>
          <a:xfrm>
            <a:off x="647700" y="2209800"/>
            <a:ext cx="3149501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oder</a:t>
            </a:r>
            <a:endParaRPr lang="en-US" sz="1350" dirty="0"/>
          </a:p>
        </p:txBody>
      </p:sp>
      <p:sp>
        <p:nvSpPr>
          <p:cNvPr id="27" name="Text 4"/>
          <p:cNvSpPr/>
          <p:nvPr/>
        </p:nvSpPr>
        <p:spPr>
          <a:xfrm>
            <a:off x="1009650" y="2552700"/>
            <a:ext cx="3779401" cy="3429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Ich bin Student/in.</a:t>
            </a:r>
            <a:endParaRPr lang="en-US" sz="1800" dirty="0"/>
          </a:p>
        </p:txBody>
      </p:sp>
      <p:sp>
        <p:nvSpPr>
          <p:cNvPr id="28" name="Text 5"/>
          <p:cNvSpPr/>
          <p:nvPr/>
        </p:nvSpPr>
        <p:spPr>
          <a:xfrm>
            <a:off x="647700" y="3467100"/>
            <a:ext cx="3779401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Wichtige Regel</a:t>
            </a:r>
            <a:endParaRPr lang="en-US" sz="1800" dirty="0"/>
          </a:p>
        </p:txBody>
      </p:sp>
      <p:sp>
        <p:nvSpPr>
          <p:cNvPr id="29" name="Text 6"/>
          <p:cNvSpPr/>
          <p:nvPr/>
        </p:nvSpPr>
        <p:spPr>
          <a:xfrm>
            <a:off x="647700" y="3848100"/>
            <a:ext cx="3149501" cy="8001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Bei </a:t>
            </a:r>
            <a:r>
              <a:rPr lang="en-US" sz="1500" b="1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Berufsbezeichnungen</a:t>
            </a:r>
            <a:r>
              <a:rPr lang="en-US" sz="1500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wird der unbestimmte Artikel </a:t>
            </a:r>
            <a:r>
              <a:rPr lang="en-US" sz="1500" b="1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weggelassen</a:t>
            </a:r>
            <a:r>
              <a:rPr lang="en-US" sz="1500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.</a:t>
            </a:r>
            <a:endParaRPr lang="en-US" sz="1500" dirty="0"/>
          </a:p>
        </p:txBody>
      </p:sp>
      <p:sp>
        <p:nvSpPr>
          <p:cNvPr id="30" name="Text 7"/>
          <p:cNvSpPr/>
          <p:nvPr/>
        </p:nvSpPr>
        <p:spPr>
          <a:xfrm>
            <a:off x="952500" y="4762500"/>
            <a:ext cx="1881128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strike="sngStrike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Ich bin </a:t>
            </a:r>
            <a:r>
              <a:rPr lang="en-US" sz="1350" b="1" strike="sngStrike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ein</a:t>
            </a:r>
            <a:r>
              <a:rPr lang="en-US" sz="1350" strike="sngStrike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Lehrer.</a:t>
            </a:r>
            <a:endParaRPr lang="en-US" sz="1350" dirty="0"/>
          </a:p>
        </p:txBody>
      </p:sp>
      <p:sp>
        <p:nvSpPr>
          <p:cNvPr id="31" name="Text 8"/>
          <p:cNvSpPr/>
          <p:nvPr/>
        </p:nvSpPr>
        <p:spPr>
          <a:xfrm>
            <a:off x="952500" y="5105400"/>
            <a:ext cx="1458932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Ich bin Lehrer.</a:t>
            </a:r>
            <a:endParaRPr lang="en-US" sz="1350" dirty="0"/>
          </a:p>
        </p:txBody>
      </p:sp>
      <p:sp>
        <p:nvSpPr>
          <p:cNvPr id="32" name="Text 9"/>
          <p:cNvSpPr/>
          <p:nvPr/>
        </p:nvSpPr>
        <p:spPr>
          <a:xfrm>
            <a:off x="4445050" y="1181100"/>
            <a:ext cx="728975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Beispiele für Berufe</a:t>
            </a:r>
            <a:endParaRPr lang="en-US" sz="1800" dirty="0"/>
          </a:p>
        </p:txBody>
      </p:sp>
      <p:sp>
        <p:nvSpPr>
          <p:cNvPr id="33" name="Text 10"/>
          <p:cNvSpPr/>
          <p:nvPr/>
        </p:nvSpPr>
        <p:spPr>
          <a:xfrm>
            <a:off x="4559350" y="1733550"/>
            <a:ext cx="616863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dirty="0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Beruf</a:t>
            </a:r>
            <a:endParaRPr lang="en-US" sz="1500" dirty="0"/>
          </a:p>
        </p:txBody>
      </p:sp>
      <p:sp>
        <p:nvSpPr>
          <p:cNvPr id="34" name="Text 11"/>
          <p:cNvSpPr/>
          <p:nvPr/>
        </p:nvSpPr>
        <p:spPr>
          <a:xfrm>
            <a:off x="4559350" y="2057400"/>
            <a:ext cx="4030861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strike="sngStrike" dirty="0">
                <a:solidFill>
                  <a:srgbClr val="FF6B6B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Ich bin ein</a:t>
            </a:r>
            <a:r>
              <a:rPr lang="en-US" sz="1350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Lehrer.</a:t>
            </a:r>
            <a:endParaRPr lang="en-US" sz="1350" dirty="0"/>
          </a:p>
        </p:txBody>
      </p:sp>
      <p:sp>
        <p:nvSpPr>
          <p:cNvPr id="35" name="Text 12"/>
          <p:cNvSpPr/>
          <p:nvPr/>
        </p:nvSpPr>
        <p:spPr>
          <a:xfrm>
            <a:off x="4559350" y="2362200"/>
            <a:ext cx="3359051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2F4F4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Ich bin</a:t>
            </a:r>
            <a:r>
              <a:rPr lang="en-US" sz="1350" dirty="0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Lehrer.</a:t>
            </a:r>
            <a:endParaRPr lang="en-US" sz="1350" dirty="0"/>
          </a:p>
        </p:txBody>
      </p:sp>
      <p:sp>
        <p:nvSpPr>
          <p:cNvPr id="36" name="Text 13"/>
          <p:cNvSpPr/>
          <p:nvPr/>
        </p:nvSpPr>
        <p:spPr>
          <a:xfrm>
            <a:off x="8261300" y="1733550"/>
            <a:ext cx="616863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dirty="0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Beruf</a:t>
            </a:r>
            <a:endParaRPr lang="en-US" sz="1500" dirty="0"/>
          </a:p>
        </p:txBody>
      </p:sp>
      <p:sp>
        <p:nvSpPr>
          <p:cNvPr id="37" name="Text 14"/>
          <p:cNvSpPr/>
          <p:nvPr/>
        </p:nvSpPr>
        <p:spPr>
          <a:xfrm>
            <a:off x="8261300" y="2057400"/>
            <a:ext cx="403104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strike="sngStrike" dirty="0">
                <a:solidFill>
                  <a:srgbClr val="FF6B6B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Ich bin ein</a:t>
            </a:r>
            <a:r>
              <a:rPr lang="en-US" sz="1350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Schriftsteller.</a:t>
            </a:r>
            <a:endParaRPr lang="en-US" sz="1350" dirty="0"/>
          </a:p>
        </p:txBody>
      </p:sp>
      <p:sp>
        <p:nvSpPr>
          <p:cNvPr id="38" name="Text 15"/>
          <p:cNvSpPr/>
          <p:nvPr/>
        </p:nvSpPr>
        <p:spPr>
          <a:xfrm>
            <a:off x="8261300" y="2362200"/>
            <a:ext cx="403104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2F4F4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Ich bin</a:t>
            </a:r>
            <a:r>
              <a:rPr lang="en-US" sz="1350" dirty="0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Schriftsteller.</a:t>
            </a:r>
            <a:endParaRPr lang="en-US" sz="1350" dirty="0"/>
          </a:p>
        </p:txBody>
      </p:sp>
      <p:sp>
        <p:nvSpPr>
          <p:cNvPr id="39" name="Text 16"/>
          <p:cNvSpPr/>
          <p:nvPr/>
        </p:nvSpPr>
        <p:spPr>
          <a:xfrm>
            <a:off x="4559350" y="2990850"/>
            <a:ext cx="1354812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dirty="0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Arbeitgeber</a:t>
            </a:r>
            <a:endParaRPr lang="en-US" sz="1500" dirty="0"/>
          </a:p>
        </p:txBody>
      </p:sp>
      <p:sp>
        <p:nvSpPr>
          <p:cNvPr id="40" name="Text 17"/>
          <p:cNvSpPr/>
          <p:nvPr/>
        </p:nvSpPr>
        <p:spPr>
          <a:xfrm>
            <a:off x="4559350" y="3314700"/>
            <a:ext cx="4030861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2F4F4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Ich arbeite als</a:t>
            </a:r>
            <a:r>
              <a:rPr lang="en-US" sz="1350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Verkäuferin.</a:t>
            </a:r>
            <a:endParaRPr lang="en-US" sz="1350" dirty="0"/>
          </a:p>
        </p:txBody>
      </p:sp>
      <p:sp>
        <p:nvSpPr>
          <p:cNvPr id="41" name="Text 18"/>
          <p:cNvSpPr/>
          <p:nvPr/>
        </p:nvSpPr>
        <p:spPr>
          <a:xfrm>
            <a:off x="4559350" y="3619500"/>
            <a:ext cx="4030861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2F4F4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Ich arbeite bei</a:t>
            </a:r>
            <a:r>
              <a:rPr lang="en-US" sz="1350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Google.</a:t>
            </a:r>
            <a:endParaRPr lang="en-US" sz="1350" dirty="0"/>
          </a:p>
        </p:txBody>
      </p:sp>
      <p:sp>
        <p:nvSpPr>
          <p:cNvPr id="42" name="Text 19"/>
          <p:cNvSpPr/>
          <p:nvPr/>
        </p:nvSpPr>
        <p:spPr>
          <a:xfrm>
            <a:off x="8261300" y="2990850"/>
            <a:ext cx="616863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dirty="0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Beruf</a:t>
            </a:r>
            <a:endParaRPr lang="en-US" sz="1500" dirty="0"/>
          </a:p>
        </p:txBody>
      </p:sp>
      <p:sp>
        <p:nvSpPr>
          <p:cNvPr id="43" name="Text 20"/>
          <p:cNvSpPr/>
          <p:nvPr/>
        </p:nvSpPr>
        <p:spPr>
          <a:xfrm>
            <a:off x="8261300" y="3314700"/>
            <a:ext cx="33592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2F4F4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Ich bin Student</a:t>
            </a:r>
            <a:r>
              <a:rPr lang="en-US" sz="1350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.</a:t>
            </a:r>
            <a:endParaRPr lang="en-US" sz="1350" dirty="0"/>
          </a:p>
        </p:txBody>
      </p:sp>
      <p:sp>
        <p:nvSpPr>
          <p:cNvPr id="44" name="Text 21"/>
          <p:cNvSpPr/>
          <p:nvPr/>
        </p:nvSpPr>
        <p:spPr>
          <a:xfrm>
            <a:off x="8261300" y="3619500"/>
            <a:ext cx="403104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2F4F4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Ich studiere</a:t>
            </a:r>
            <a:r>
              <a:rPr lang="en-US" sz="1350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Lehramt.</a:t>
            </a:r>
            <a:endParaRPr lang="en-US" sz="13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990600"/>
            <a:ext cx="1219200" cy="381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600200"/>
            <a:ext cx="11277600" cy="8382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500" y="1847850"/>
            <a:ext cx="219075" cy="3429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2590800"/>
            <a:ext cx="2733675" cy="14478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71638" y="2705100"/>
            <a:ext cx="304800" cy="3810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05175" y="2590800"/>
            <a:ext cx="2733675" cy="14478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19613" y="2705100"/>
            <a:ext cx="304800" cy="3810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53150" y="2590800"/>
            <a:ext cx="2733675" cy="14478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05675" y="2705100"/>
            <a:ext cx="428625" cy="3810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01125" y="2590800"/>
            <a:ext cx="2733675" cy="14478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196513" y="2705100"/>
            <a:ext cx="342900" cy="3810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4152900"/>
            <a:ext cx="2733675" cy="14478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95450" y="4267200"/>
            <a:ext cx="257175" cy="3810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05175" y="4152900"/>
            <a:ext cx="2733675" cy="144780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57700" y="4267200"/>
            <a:ext cx="428625" cy="38100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53150" y="4152900"/>
            <a:ext cx="2733675" cy="1447800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48538" y="4267200"/>
            <a:ext cx="342900" cy="381000"/>
          </a:xfrm>
          <a:prstGeom prst="rect">
            <a:avLst/>
          </a:prstGeom>
        </p:spPr>
      </p:pic>
      <p:pic>
        <p:nvPicPr>
          <p:cNvPr id="20" name="Image 18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01125" y="4152900"/>
            <a:ext cx="2733675" cy="1447800"/>
          </a:xfrm>
          <a:prstGeom prst="rect">
            <a:avLst/>
          </a:prstGeom>
        </p:spPr>
      </p:pic>
      <p:pic>
        <p:nvPicPr>
          <p:cNvPr id="21" name="Image 19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196513" y="4267200"/>
            <a:ext cx="342900" cy="381000"/>
          </a:xfrm>
          <a:prstGeom prst="rect">
            <a:avLst/>
          </a:prstGeom>
        </p:spPr>
      </p:pic>
      <p:pic>
        <p:nvPicPr>
          <p:cNvPr id="22" name="Image 20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57200" y="6191250"/>
            <a:ext cx="171450" cy="152400"/>
          </a:xfrm>
          <a:prstGeom prst="rect">
            <a:avLst/>
          </a:prstGeom>
        </p:spPr>
      </p:pic>
      <p:sp>
        <p:nvSpPr>
          <p:cNvPr id="23" name="Text 0"/>
          <p:cNvSpPr/>
          <p:nvPr/>
        </p:nvSpPr>
        <p:spPr>
          <a:xfrm>
            <a:off x="-670560" y="457200"/>
            <a:ext cx="1353312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3600"/>
              </a:lnSpc>
              <a:buNone/>
            </a:pPr>
            <a:r>
              <a:rPr lang="en-US" sz="3600" b="1" dirty="0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Satz 3: Was machen Sie gern?</a:t>
            </a:r>
            <a:endParaRPr lang="en-US" sz="3600" dirty="0"/>
          </a:p>
        </p:txBody>
      </p:sp>
      <p:sp>
        <p:nvSpPr>
          <p:cNvPr id="24" name="Text 1"/>
          <p:cNvSpPr/>
          <p:nvPr/>
        </p:nvSpPr>
        <p:spPr>
          <a:xfrm>
            <a:off x="457200" y="1143000"/>
            <a:ext cx="1127760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800" dirty="0">
                <a:solidFill>
                  <a:srgbClr val="15803D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In meiner Freizeit...</a:t>
            </a:r>
            <a:endParaRPr lang="en-US" sz="1800" dirty="0"/>
          </a:p>
        </p:txBody>
      </p:sp>
      <p:sp>
        <p:nvSpPr>
          <p:cNvPr id="25" name="Text 2"/>
          <p:cNvSpPr/>
          <p:nvPr/>
        </p:nvSpPr>
        <p:spPr>
          <a:xfrm>
            <a:off x="942975" y="1714500"/>
            <a:ext cx="3571696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Der Satzbau:</a:t>
            </a:r>
            <a:endParaRPr lang="en-US" sz="1800" dirty="0"/>
          </a:p>
        </p:txBody>
      </p:sp>
      <p:sp>
        <p:nvSpPr>
          <p:cNvPr id="26" name="Text 3"/>
          <p:cNvSpPr/>
          <p:nvPr/>
        </p:nvSpPr>
        <p:spPr>
          <a:xfrm>
            <a:off x="942975" y="2057400"/>
            <a:ext cx="3571696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In meiner Freizeit </a:t>
            </a:r>
            <a:r>
              <a:rPr lang="en-US" sz="1500" b="1" dirty="0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[Hobby]</a:t>
            </a:r>
            <a:r>
              <a:rPr lang="en-US" sz="15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ich.</a:t>
            </a:r>
            <a:endParaRPr lang="en-US" sz="1500" dirty="0"/>
          </a:p>
        </p:txBody>
      </p:sp>
      <p:sp>
        <p:nvSpPr>
          <p:cNvPr id="27" name="Text 4"/>
          <p:cNvSpPr/>
          <p:nvPr/>
        </p:nvSpPr>
        <p:spPr>
          <a:xfrm>
            <a:off x="1489710" y="3124200"/>
            <a:ext cx="668655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500" dirty="0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Lesen</a:t>
            </a:r>
            <a:endParaRPr lang="en-US" sz="1500" dirty="0"/>
          </a:p>
        </p:txBody>
      </p:sp>
      <p:sp>
        <p:nvSpPr>
          <p:cNvPr id="28" name="Text 5"/>
          <p:cNvSpPr/>
          <p:nvPr/>
        </p:nvSpPr>
        <p:spPr>
          <a:xfrm>
            <a:off x="571500" y="3390900"/>
            <a:ext cx="2505075" cy="533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35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In meiner Freizeit lese ich gern.</a:t>
            </a:r>
            <a:endParaRPr lang="en-US" sz="1350" dirty="0"/>
          </a:p>
        </p:txBody>
      </p:sp>
      <p:sp>
        <p:nvSpPr>
          <p:cNvPr id="29" name="Text 6"/>
          <p:cNvSpPr/>
          <p:nvPr/>
        </p:nvSpPr>
        <p:spPr>
          <a:xfrm>
            <a:off x="4365025" y="3124200"/>
            <a:ext cx="613827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500" dirty="0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Sport</a:t>
            </a:r>
            <a:endParaRPr lang="en-US" sz="1500" dirty="0"/>
          </a:p>
        </p:txBody>
      </p:sp>
      <p:sp>
        <p:nvSpPr>
          <p:cNvPr id="30" name="Text 7"/>
          <p:cNvSpPr/>
          <p:nvPr/>
        </p:nvSpPr>
        <p:spPr>
          <a:xfrm>
            <a:off x="3419475" y="3390900"/>
            <a:ext cx="2505075" cy="533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35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In meiner Freizeit mache ich Sport.</a:t>
            </a:r>
            <a:endParaRPr lang="en-US" sz="1350" dirty="0"/>
          </a:p>
        </p:txBody>
      </p:sp>
      <p:sp>
        <p:nvSpPr>
          <p:cNvPr id="31" name="Text 8"/>
          <p:cNvSpPr/>
          <p:nvPr/>
        </p:nvSpPr>
        <p:spPr>
          <a:xfrm>
            <a:off x="6642393" y="3124200"/>
            <a:ext cx="1755041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500" dirty="0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Freunde treffen</a:t>
            </a:r>
            <a:endParaRPr lang="en-US" sz="1500" dirty="0"/>
          </a:p>
        </p:txBody>
      </p:sp>
      <p:sp>
        <p:nvSpPr>
          <p:cNvPr id="32" name="Text 9"/>
          <p:cNvSpPr/>
          <p:nvPr/>
        </p:nvSpPr>
        <p:spPr>
          <a:xfrm>
            <a:off x="6267450" y="3390900"/>
            <a:ext cx="2505075" cy="533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35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In meiner Freizeit treffe ich mich mit Freunden.</a:t>
            </a:r>
            <a:endParaRPr lang="en-US" sz="1350" dirty="0"/>
          </a:p>
        </p:txBody>
      </p:sp>
      <p:sp>
        <p:nvSpPr>
          <p:cNvPr id="33" name="Text 10"/>
          <p:cNvSpPr/>
          <p:nvPr/>
        </p:nvSpPr>
        <p:spPr>
          <a:xfrm>
            <a:off x="10039350" y="3124200"/>
            <a:ext cx="657225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500" dirty="0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Musik</a:t>
            </a:r>
            <a:endParaRPr lang="en-US" sz="1500" dirty="0"/>
          </a:p>
        </p:txBody>
      </p:sp>
      <p:sp>
        <p:nvSpPr>
          <p:cNvPr id="34" name="Text 11"/>
          <p:cNvSpPr/>
          <p:nvPr/>
        </p:nvSpPr>
        <p:spPr>
          <a:xfrm>
            <a:off x="9115425" y="3390900"/>
            <a:ext cx="2505075" cy="533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35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In meiner Freizeit spiele ich Gitarre.</a:t>
            </a:r>
            <a:endParaRPr lang="en-US" sz="1350" dirty="0"/>
          </a:p>
        </p:txBody>
      </p:sp>
      <p:sp>
        <p:nvSpPr>
          <p:cNvPr id="35" name="Text 12"/>
          <p:cNvSpPr/>
          <p:nvPr/>
        </p:nvSpPr>
        <p:spPr>
          <a:xfrm>
            <a:off x="1315417" y="4686300"/>
            <a:ext cx="1017091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500" dirty="0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Wandern</a:t>
            </a:r>
            <a:endParaRPr lang="en-US" sz="1500" dirty="0"/>
          </a:p>
        </p:txBody>
      </p:sp>
      <p:sp>
        <p:nvSpPr>
          <p:cNvPr id="36" name="Text 13"/>
          <p:cNvSpPr/>
          <p:nvPr/>
        </p:nvSpPr>
        <p:spPr>
          <a:xfrm>
            <a:off x="571500" y="4953000"/>
            <a:ext cx="2505075" cy="533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35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In meiner Freizeit gehe ich oft wandern.</a:t>
            </a:r>
            <a:endParaRPr lang="en-US" sz="1350" dirty="0"/>
          </a:p>
        </p:txBody>
      </p:sp>
      <p:sp>
        <p:nvSpPr>
          <p:cNvPr id="37" name="Text 14"/>
          <p:cNvSpPr/>
          <p:nvPr/>
        </p:nvSpPr>
        <p:spPr>
          <a:xfrm>
            <a:off x="3833336" y="4686300"/>
            <a:ext cx="1677352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500" dirty="0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Fahrrad fahren</a:t>
            </a:r>
            <a:endParaRPr lang="en-US" sz="1500" dirty="0"/>
          </a:p>
        </p:txBody>
      </p:sp>
      <p:sp>
        <p:nvSpPr>
          <p:cNvPr id="38" name="Text 15"/>
          <p:cNvSpPr/>
          <p:nvPr/>
        </p:nvSpPr>
        <p:spPr>
          <a:xfrm>
            <a:off x="3419475" y="4953000"/>
            <a:ext cx="2505075" cy="533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35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In meiner Freizeit fahre ich gern Fahrrad.</a:t>
            </a:r>
            <a:endParaRPr lang="en-US" sz="1350" dirty="0"/>
          </a:p>
        </p:txBody>
      </p:sp>
      <p:sp>
        <p:nvSpPr>
          <p:cNvPr id="39" name="Text 16"/>
          <p:cNvSpPr/>
          <p:nvPr/>
        </p:nvSpPr>
        <p:spPr>
          <a:xfrm>
            <a:off x="7176730" y="4686300"/>
            <a:ext cx="686514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500" dirty="0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Malen</a:t>
            </a:r>
            <a:endParaRPr lang="en-US" sz="1500" dirty="0"/>
          </a:p>
        </p:txBody>
      </p:sp>
      <p:sp>
        <p:nvSpPr>
          <p:cNvPr id="40" name="Text 17"/>
          <p:cNvSpPr/>
          <p:nvPr/>
        </p:nvSpPr>
        <p:spPr>
          <a:xfrm>
            <a:off x="6122849" y="4953000"/>
            <a:ext cx="2794278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35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In meiner Freizeit male ich.</a:t>
            </a:r>
            <a:endParaRPr lang="en-US" sz="1350" dirty="0"/>
          </a:p>
        </p:txBody>
      </p:sp>
      <p:sp>
        <p:nvSpPr>
          <p:cNvPr id="41" name="Text 18"/>
          <p:cNvSpPr/>
          <p:nvPr/>
        </p:nvSpPr>
        <p:spPr>
          <a:xfrm>
            <a:off x="9975786" y="4686300"/>
            <a:ext cx="784205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500" dirty="0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Singen</a:t>
            </a:r>
            <a:endParaRPr lang="en-US" sz="1500" dirty="0"/>
          </a:p>
        </p:txBody>
      </p:sp>
      <p:sp>
        <p:nvSpPr>
          <p:cNvPr id="42" name="Text 19"/>
          <p:cNvSpPr/>
          <p:nvPr/>
        </p:nvSpPr>
        <p:spPr>
          <a:xfrm>
            <a:off x="8949928" y="4953000"/>
            <a:ext cx="2836069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35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In meiner Freizeit singe ich.</a:t>
            </a:r>
            <a:endParaRPr lang="en-US" sz="1350" dirty="0"/>
          </a:p>
        </p:txBody>
      </p:sp>
      <p:sp>
        <p:nvSpPr>
          <p:cNvPr id="43" name="Text 20"/>
          <p:cNvSpPr/>
          <p:nvPr/>
        </p:nvSpPr>
        <p:spPr>
          <a:xfrm>
            <a:off x="704850" y="6134100"/>
            <a:ext cx="128141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15803D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Satz 3 von 3</a:t>
            </a:r>
            <a:endParaRPr lang="en-US" sz="1350" dirty="0"/>
          </a:p>
        </p:txBody>
      </p:sp>
      <p:sp>
        <p:nvSpPr>
          <p:cNvPr id="44" name="Text 21"/>
          <p:cNvSpPr/>
          <p:nvPr/>
        </p:nvSpPr>
        <p:spPr>
          <a:xfrm>
            <a:off x="8129885" y="6134100"/>
            <a:ext cx="146179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15803D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Nächstes Ziel:</a:t>
            </a:r>
            <a:endParaRPr lang="en-US" sz="1350" dirty="0"/>
          </a:p>
        </p:txBody>
      </p:sp>
      <p:sp>
        <p:nvSpPr>
          <p:cNvPr id="45" name="Text 22"/>
          <p:cNvSpPr/>
          <p:nvPr/>
        </p:nvSpPr>
        <p:spPr>
          <a:xfrm>
            <a:off x="9424243" y="6134100"/>
            <a:ext cx="2772668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Sich selbst vorstellen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9333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990600"/>
            <a:ext cx="1219200" cy="381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6900" y="1258360"/>
            <a:ext cx="8458200" cy="9906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" y="2528888"/>
            <a:ext cx="3454301" cy="2562225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65300" y="2757488"/>
            <a:ext cx="342900" cy="4572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8200" y="3833812"/>
            <a:ext cx="152400" cy="1524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8200" y="4138613"/>
            <a:ext cx="152400" cy="1524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8200" y="4672013"/>
            <a:ext cx="152400" cy="1524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68850" y="2528888"/>
            <a:ext cx="3454301" cy="2562225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24550" y="2757488"/>
            <a:ext cx="342900" cy="4572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97450" y="3833812"/>
            <a:ext cx="152400" cy="1524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97450" y="4138613"/>
            <a:ext cx="152400" cy="1524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97450" y="4443413"/>
            <a:ext cx="152400" cy="15240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28099" y="2528888"/>
            <a:ext cx="3454301" cy="2562225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626650" y="2757488"/>
            <a:ext cx="457200" cy="457200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56699" y="3833812"/>
            <a:ext cx="152400" cy="152400"/>
          </a:xfrm>
          <a:prstGeom prst="rect">
            <a:avLst/>
          </a:prstGeom>
        </p:spPr>
      </p:pic>
      <p:pic>
        <p:nvPicPr>
          <p:cNvPr id="20" name="Image 18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56699" y="4138613"/>
            <a:ext cx="152400" cy="152400"/>
          </a:xfrm>
          <a:prstGeom prst="rect">
            <a:avLst/>
          </a:prstGeom>
        </p:spPr>
      </p:pic>
      <p:pic>
        <p:nvPicPr>
          <p:cNvPr id="21" name="Image 19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56699" y="4443413"/>
            <a:ext cx="152400" cy="152400"/>
          </a:xfrm>
          <a:prstGeom prst="rect">
            <a:avLst/>
          </a:prstGeom>
        </p:spPr>
      </p:pic>
      <p:pic>
        <p:nvPicPr>
          <p:cNvPr id="22" name="Image 20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90445" y="5569908"/>
            <a:ext cx="299710" cy="299710"/>
          </a:xfrm>
          <a:prstGeom prst="rect">
            <a:avLst/>
          </a:prstGeom>
        </p:spPr>
      </p:pic>
      <p:pic>
        <p:nvPicPr>
          <p:cNvPr id="23" name="Image 2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6019800"/>
            <a:ext cx="1219200" cy="38100"/>
          </a:xfrm>
          <a:prstGeom prst="rect">
            <a:avLst/>
          </a:prstGeom>
        </p:spPr>
      </p:pic>
      <p:sp>
        <p:nvSpPr>
          <p:cNvPr id="24" name="Text 0"/>
          <p:cNvSpPr/>
          <p:nvPr/>
        </p:nvSpPr>
        <p:spPr>
          <a:xfrm>
            <a:off x="457200" y="457200"/>
            <a:ext cx="1127760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3600"/>
              </a:lnSpc>
              <a:buNone/>
            </a:pPr>
            <a:r>
              <a:rPr lang="en-US" sz="3600" b="1" dirty="0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Jetzt sind Sie dran!</a:t>
            </a:r>
            <a:endParaRPr lang="en-US" sz="3600" dirty="0"/>
          </a:p>
        </p:txBody>
      </p:sp>
      <p:sp>
        <p:nvSpPr>
          <p:cNvPr id="25" name="Text 1"/>
          <p:cNvSpPr/>
          <p:nvPr/>
        </p:nvSpPr>
        <p:spPr>
          <a:xfrm>
            <a:off x="1885950" y="1603377"/>
            <a:ext cx="8077200" cy="609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cs-CZ" sz="1800" dirty="0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Machen </a:t>
            </a:r>
            <a:r>
              <a:rPr lang="cs-CZ" sz="1800" dirty="0" err="1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Sie</a:t>
            </a:r>
            <a:r>
              <a:rPr lang="cs-CZ" sz="1800" dirty="0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</a:t>
            </a:r>
            <a:r>
              <a:rPr lang="cs-CZ" sz="1800" dirty="0" err="1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eine</a:t>
            </a:r>
            <a:r>
              <a:rPr lang="cs-CZ" sz="1800" dirty="0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</a:t>
            </a:r>
            <a:r>
              <a:rPr lang="cs-CZ" sz="1800" dirty="0" err="1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Aufnahme</a:t>
            </a:r>
            <a:r>
              <a:rPr lang="cs-CZ" sz="1800" dirty="0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</a:t>
            </a:r>
            <a:r>
              <a:rPr lang="cs-CZ" sz="1800" dirty="0" err="1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und</a:t>
            </a:r>
            <a:r>
              <a:rPr lang="cs-CZ" sz="1800" dirty="0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</a:t>
            </a:r>
            <a:r>
              <a:rPr lang="cs-CZ" sz="1800" dirty="0" err="1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geben</a:t>
            </a:r>
            <a:r>
              <a:rPr lang="cs-CZ" sz="1800" dirty="0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</a:t>
            </a:r>
            <a:r>
              <a:rPr lang="cs-CZ" sz="1800" dirty="0" err="1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Sie</a:t>
            </a:r>
            <a:r>
              <a:rPr lang="cs-CZ" sz="1800" dirty="0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</a:t>
            </a:r>
            <a:r>
              <a:rPr lang="cs-CZ" sz="1800" dirty="0" err="1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die</a:t>
            </a:r>
            <a:r>
              <a:rPr lang="cs-CZ" sz="1800" dirty="0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Audio-</a:t>
            </a:r>
            <a:r>
              <a:rPr lang="cs-CZ" sz="1800" dirty="0" err="1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Datei</a:t>
            </a:r>
            <a:r>
              <a:rPr lang="cs-CZ" sz="1800" dirty="0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bis </a:t>
            </a:r>
            <a:r>
              <a:rPr lang="cs-CZ" sz="1800" b="1" dirty="0" err="1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Mittwoch</a:t>
            </a:r>
            <a:r>
              <a:rPr lang="cs-CZ" sz="1800" dirty="0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ab.</a:t>
            </a:r>
            <a:endParaRPr lang="en-US" sz="1800" dirty="0"/>
          </a:p>
        </p:txBody>
      </p:sp>
      <p:sp>
        <p:nvSpPr>
          <p:cNvPr id="26" name="Text 2"/>
          <p:cNvSpPr/>
          <p:nvPr/>
        </p:nvSpPr>
        <p:spPr>
          <a:xfrm>
            <a:off x="538490" y="3376613"/>
            <a:ext cx="3596521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PDF-Vorlage</a:t>
            </a:r>
            <a:endParaRPr lang="en-US" sz="1800" dirty="0"/>
          </a:p>
        </p:txBody>
      </p:sp>
      <p:sp>
        <p:nvSpPr>
          <p:cNvPr id="27" name="Text 3"/>
          <p:cNvSpPr/>
          <p:nvPr/>
        </p:nvSpPr>
        <p:spPr>
          <a:xfrm>
            <a:off x="1066800" y="3795713"/>
            <a:ext cx="2834104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Laden Sie die Vorlage herunter</a:t>
            </a:r>
            <a:endParaRPr lang="en-US" sz="1200" dirty="0"/>
          </a:p>
        </p:txBody>
      </p:sp>
      <p:sp>
        <p:nvSpPr>
          <p:cNvPr id="28" name="Text 4"/>
          <p:cNvSpPr/>
          <p:nvPr/>
        </p:nvSpPr>
        <p:spPr>
          <a:xfrm>
            <a:off x="1066800" y="4100513"/>
            <a:ext cx="2768501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Füllen Sie die Lücken mit Ihren persönlichen Informationen</a:t>
            </a:r>
            <a:endParaRPr lang="en-US" sz="1200" dirty="0"/>
          </a:p>
        </p:txBody>
      </p:sp>
      <p:sp>
        <p:nvSpPr>
          <p:cNvPr id="29" name="Text 5"/>
          <p:cNvSpPr/>
          <p:nvPr/>
        </p:nvSpPr>
        <p:spPr>
          <a:xfrm>
            <a:off x="1066800" y="4633913"/>
            <a:ext cx="2668548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Üben Sie mit den drei Sätzen</a:t>
            </a:r>
            <a:endParaRPr lang="en-US" sz="1200" dirty="0"/>
          </a:p>
        </p:txBody>
      </p:sp>
      <p:sp>
        <p:nvSpPr>
          <p:cNvPr id="30" name="Text 6"/>
          <p:cNvSpPr/>
          <p:nvPr/>
        </p:nvSpPr>
        <p:spPr>
          <a:xfrm>
            <a:off x="4297740" y="3376613"/>
            <a:ext cx="3596521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Mutige Aufnahme</a:t>
            </a:r>
            <a:endParaRPr lang="en-US" sz="1800" dirty="0"/>
          </a:p>
        </p:txBody>
      </p:sp>
      <p:sp>
        <p:nvSpPr>
          <p:cNvPr id="31" name="Text 7"/>
          <p:cNvSpPr/>
          <p:nvPr/>
        </p:nvSpPr>
        <p:spPr>
          <a:xfrm>
            <a:off x="4826050" y="3795713"/>
            <a:ext cx="2546925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Drücken Sie auf 'Aufnahme'</a:t>
            </a:r>
            <a:endParaRPr lang="en-US" sz="1200" dirty="0"/>
          </a:p>
        </p:txBody>
      </p:sp>
      <p:sp>
        <p:nvSpPr>
          <p:cNvPr id="32" name="Text 8"/>
          <p:cNvSpPr/>
          <p:nvPr/>
        </p:nvSpPr>
        <p:spPr>
          <a:xfrm>
            <a:off x="4826050" y="4100513"/>
            <a:ext cx="2585145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Sprechen Sie Ihre drei Sätze</a:t>
            </a:r>
            <a:endParaRPr lang="en-US" sz="1200" dirty="0"/>
          </a:p>
        </p:txBody>
      </p:sp>
      <p:sp>
        <p:nvSpPr>
          <p:cNvPr id="33" name="Text 9"/>
          <p:cNvSpPr/>
          <p:nvPr/>
        </p:nvSpPr>
        <p:spPr>
          <a:xfrm>
            <a:off x="4826050" y="4405313"/>
            <a:ext cx="2768501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Nehmen Sie Ihre Stimme auf (30 Sekunden)</a:t>
            </a:r>
            <a:endParaRPr lang="en-US" sz="1200" dirty="0"/>
          </a:p>
        </p:txBody>
      </p:sp>
      <p:sp>
        <p:nvSpPr>
          <p:cNvPr id="34" name="Text 10"/>
          <p:cNvSpPr/>
          <p:nvPr/>
        </p:nvSpPr>
        <p:spPr>
          <a:xfrm>
            <a:off x="8356699" y="3376613"/>
            <a:ext cx="2997101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Reflexion</a:t>
            </a:r>
            <a:endParaRPr lang="en-US" sz="1800" dirty="0"/>
          </a:p>
        </p:txBody>
      </p:sp>
      <p:sp>
        <p:nvSpPr>
          <p:cNvPr id="35" name="Text 11"/>
          <p:cNvSpPr/>
          <p:nvPr/>
        </p:nvSpPr>
        <p:spPr>
          <a:xfrm>
            <a:off x="8585299" y="3795713"/>
            <a:ext cx="2296358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Hören Sie Ihre Aufnahme</a:t>
            </a:r>
            <a:endParaRPr lang="en-US" sz="1200" dirty="0"/>
          </a:p>
        </p:txBody>
      </p:sp>
      <p:sp>
        <p:nvSpPr>
          <p:cNvPr id="36" name="Text 12"/>
          <p:cNvSpPr/>
          <p:nvPr/>
        </p:nvSpPr>
        <p:spPr>
          <a:xfrm>
            <a:off x="8585299" y="4100513"/>
            <a:ext cx="2468701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Beachten Sie, wie es klingt</a:t>
            </a:r>
            <a:endParaRPr lang="en-US" sz="1200" dirty="0"/>
          </a:p>
        </p:txBody>
      </p:sp>
      <p:sp>
        <p:nvSpPr>
          <p:cNvPr id="37" name="Text 13"/>
          <p:cNvSpPr/>
          <p:nvPr/>
        </p:nvSpPr>
        <p:spPr>
          <a:xfrm>
            <a:off x="8585299" y="4405313"/>
            <a:ext cx="183255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Jeder Versuch zählt!</a:t>
            </a:r>
            <a:endParaRPr lang="en-US" sz="1200" dirty="0"/>
          </a:p>
        </p:txBody>
      </p:sp>
      <p:sp>
        <p:nvSpPr>
          <p:cNvPr id="38" name="Text 14"/>
          <p:cNvSpPr/>
          <p:nvPr/>
        </p:nvSpPr>
        <p:spPr>
          <a:xfrm>
            <a:off x="1192530" y="5586413"/>
            <a:ext cx="1014984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2000" dirty="0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Es geht nicht um Perfektion. 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819</Words>
  <Application>Microsoft Office PowerPoint</Application>
  <PresentationFormat>Širokoúhlá obrazovka</PresentationFormat>
  <Paragraphs>132</Paragraphs>
  <Slides>10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Open Sans</vt:lpstr>
      <vt:lpstr>ui-sans-serif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Helena Stella Kramarova</cp:lastModifiedBy>
  <cp:revision>2</cp:revision>
  <dcterms:created xsi:type="dcterms:W3CDTF">2025-11-29T13:58:58Z</dcterms:created>
  <dcterms:modified xsi:type="dcterms:W3CDTF">2025-11-29T14:43:25Z</dcterms:modified>
</cp:coreProperties>
</file>